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8" r:id="rId1"/>
  </p:sldMasterIdLst>
  <p:notesMasterIdLst>
    <p:notesMasterId r:id="rId30"/>
  </p:notesMasterIdLst>
  <p:handoutMasterIdLst>
    <p:handoutMasterId r:id="rId31"/>
  </p:handoutMasterIdLst>
  <p:sldIdLst>
    <p:sldId id="256" r:id="rId2"/>
    <p:sldId id="263" r:id="rId3"/>
    <p:sldId id="320" r:id="rId4"/>
    <p:sldId id="282" r:id="rId5"/>
    <p:sldId id="321" r:id="rId6"/>
    <p:sldId id="298" r:id="rId7"/>
    <p:sldId id="295" r:id="rId8"/>
    <p:sldId id="301" r:id="rId9"/>
    <p:sldId id="278" r:id="rId10"/>
    <p:sldId id="279" r:id="rId11"/>
    <p:sldId id="260" r:id="rId12"/>
    <p:sldId id="309" r:id="rId13"/>
    <p:sldId id="316" r:id="rId14"/>
    <p:sldId id="308" r:id="rId15"/>
    <p:sldId id="314" r:id="rId16"/>
    <p:sldId id="310" r:id="rId17"/>
    <p:sldId id="319" r:id="rId18"/>
    <p:sldId id="290" r:id="rId19"/>
    <p:sldId id="287" r:id="rId20"/>
    <p:sldId id="318" r:id="rId21"/>
    <p:sldId id="317" r:id="rId22"/>
    <p:sldId id="306" r:id="rId23"/>
    <p:sldId id="302" r:id="rId24"/>
    <p:sldId id="261" r:id="rId25"/>
    <p:sldId id="307" r:id="rId26"/>
    <p:sldId id="305" r:id="rId27"/>
    <p:sldId id="284" r:id="rId28"/>
    <p:sldId id="28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57424" autoAdjust="0"/>
  </p:normalViewPr>
  <p:slideViewPr>
    <p:cSldViewPr snapToGrid="0" snapToObjects="1">
      <p:cViewPr>
        <p:scale>
          <a:sx n="67" d="100"/>
          <a:sy n="67" d="100"/>
        </p:scale>
        <p:origin x="1080" y="-648"/>
      </p:cViewPr>
      <p:guideLst>
        <p:guide orient="horz" pos="2160"/>
        <p:guide pos="2880"/>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4B0B70-2D46-184E-BCE8-CB7015AC0E32}" type="datetimeFigureOut">
              <a:rPr lang="en-US" smtClean="0"/>
              <a:t>1/11/20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268E84-E75C-2543-95E5-E3AAF908E96A}" type="slidenum">
              <a:rPr lang="en-US" smtClean="0"/>
              <a:t>‹#›</a:t>
            </a:fld>
            <a:endParaRPr lang="en-US"/>
          </a:p>
        </p:txBody>
      </p:sp>
    </p:spTree>
    <p:extLst>
      <p:ext uri="{BB962C8B-B14F-4D97-AF65-F5344CB8AC3E}">
        <p14:creationId xmlns:p14="http://schemas.microsoft.com/office/powerpoint/2010/main" val="4161107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8CB9DC-44E6-DB41-9F7C-97F33B8F9763}" type="datetimeFigureOut">
              <a:rPr lang="en-US" smtClean="0"/>
              <a:t>1/11/20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A421D0-92D5-5247-8317-838174875AE0}" type="slidenum">
              <a:rPr lang="en-US" smtClean="0"/>
              <a:t>‹#›</a:t>
            </a:fld>
            <a:endParaRPr lang="en-US"/>
          </a:p>
        </p:txBody>
      </p:sp>
    </p:spTree>
    <p:extLst>
      <p:ext uri="{BB962C8B-B14F-4D97-AF65-F5344CB8AC3E}">
        <p14:creationId xmlns:p14="http://schemas.microsoft.com/office/powerpoint/2010/main" val="29695596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en-US" sz="1200" kern="1200" baseline="0" dirty="0">
                <a:solidFill>
                  <a:schemeClr val="tx1"/>
                </a:solidFill>
                <a:latin typeface="+mn-lt"/>
                <a:ea typeface="+mn-ea"/>
                <a:cs typeface="+mn-cs"/>
              </a:rPr>
              <a:t>Virulence</a:t>
            </a:r>
          </a:p>
          <a:p>
            <a:pPr marL="228600" indent="-228600">
              <a:buAutoNum type="alphaLcParenR"/>
            </a:pPr>
            <a:r>
              <a:rPr lang="en-US" sz="1200" kern="1200" baseline="0" dirty="0">
                <a:solidFill>
                  <a:schemeClr val="tx1"/>
                </a:solidFill>
                <a:latin typeface="+mn-lt"/>
                <a:ea typeface="+mn-ea"/>
                <a:cs typeface="+mn-cs"/>
              </a:rPr>
              <a:t>Capacity for human-to-human transmission</a:t>
            </a:r>
          </a:p>
        </p:txBody>
      </p:sp>
      <p:sp>
        <p:nvSpPr>
          <p:cNvPr id="4" name="Slide Number Placeholder 3"/>
          <p:cNvSpPr>
            <a:spLocks noGrp="1"/>
          </p:cNvSpPr>
          <p:nvPr>
            <p:ph type="sldNum" sz="quarter" idx="10"/>
          </p:nvPr>
        </p:nvSpPr>
        <p:spPr/>
        <p:txBody>
          <a:bodyPr/>
          <a:lstStyle/>
          <a:p>
            <a:fld id="{06A421D0-92D5-5247-8317-838174875AE0}" type="slidenum">
              <a:rPr lang="en-US" smtClean="0"/>
              <a:t>1</a:t>
            </a:fld>
            <a:endParaRPr lang="en-US"/>
          </a:p>
        </p:txBody>
      </p:sp>
    </p:spTree>
    <p:extLst>
      <p:ext uri="{BB962C8B-B14F-4D97-AF65-F5344CB8AC3E}">
        <p14:creationId xmlns:p14="http://schemas.microsoft.com/office/powerpoint/2010/main" val="773083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GAM: response variable = transmissibility</a:t>
            </a:r>
          </a:p>
          <a:p>
            <a:r>
              <a:rPr lang="en-US" dirty="0"/>
              <a:t>-partial effect plot</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-here, we see the opposite trend</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-distantly related hosts associated with viruses with reduced trans</a:t>
            </a:r>
            <a:endParaRPr lang="en-GB" sz="1200" kern="1200" dirty="0">
              <a:solidFill>
                <a:schemeClr val="tx1"/>
              </a:solidFill>
              <a:effectLst/>
              <a:latin typeface="+mn-lt"/>
              <a:ea typeface="+mn-ea"/>
              <a:cs typeface="+mn-cs"/>
            </a:endParaRPr>
          </a:p>
          <a:p>
            <a:endParaRPr lang="en-US" dirty="0"/>
          </a:p>
          <a:p>
            <a:endParaRPr lang="en-US" dirty="0"/>
          </a:p>
          <a:p>
            <a:r>
              <a:rPr lang="en-US" dirty="0"/>
              <a:t>Additional predictors:</a:t>
            </a:r>
          </a:p>
          <a:p>
            <a:pPr marL="285750" indent="-285750">
              <a:buFont typeface="Arial"/>
              <a:buChar char="•"/>
            </a:pPr>
            <a:r>
              <a:rPr lang="en-US" dirty="0"/>
              <a:t>Overlap with crop and urban land</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A421D0-92D5-5247-8317-838174875AE0}" type="slidenum">
              <a:rPr lang="en-US" smtClean="0"/>
              <a:t>10</a:t>
            </a:fld>
            <a:endParaRPr lang="en-US"/>
          </a:p>
        </p:txBody>
      </p:sp>
    </p:spTree>
    <p:extLst>
      <p:ext uri="{BB962C8B-B14F-4D97-AF65-F5344CB8AC3E}">
        <p14:creationId xmlns:p14="http://schemas.microsoft.com/office/powerpoint/2010/main" val="3366829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-appears</a:t>
            </a:r>
            <a:r>
              <a:rPr lang="en-US" baseline="0" dirty="0"/>
              <a:t> to be this relationship, or tradeoff btw case fatality and trans</a:t>
            </a:r>
          </a:p>
          <a:p>
            <a:r>
              <a:rPr lang="en-US" baseline="0" dirty="0"/>
              <a:t>-ran separate GAM with CFR as predictor for trans to get a better look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-intermediate CFR have the strongest positive effect size on trans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-but highly virulent viruses associated with decreased trans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-maladaptive virulence </a:t>
            </a:r>
            <a:r>
              <a:rPr lang="mr-IN" baseline="0" dirty="0"/>
              <a:t>–</a:t>
            </a:r>
            <a:r>
              <a:rPr lang="en-US" baseline="0" dirty="0"/>
              <a:t> mortality shortens the infectious period, reduces opportunity for 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t>
            </a:r>
            <a:r>
              <a:rPr lang="en-US" baseline="0" dirty="0" err="1"/>
              <a:t>phylo</a:t>
            </a:r>
            <a:r>
              <a:rPr lang="en-US" baseline="0" dirty="0"/>
              <a:t> </a:t>
            </a:r>
            <a:r>
              <a:rPr lang="en-US" baseline="0" dirty="0" err="1"/>
              <a:t>dist</a:t>
            </a:r>
            <a:r>
              <a:rPr lang="en-US" baseline="0" dirty="0"/>
              <a:t> modulates relationship btw virulence and transmission </a:t>
            </a:r>
            <a:r>
              <a:rPr lang="mr-IN" baseline="0" dirty="0"/>
              <a:t>–</a:t>
            </a:r>
            <a:r>
              <a:rPr lang="en-US" baseline="0" dirty="0"/>
              <a:t> predicts case fatality and transmission “cost”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en-US" sz="1200" dirty="0"/>
              <a:t>Additional predictors:</a:t>
            </a:r>
          </a:p>
          <a:p>
            <a:pPr marL="285750" indent="-285750">
              <a:buFont typeface="Arial"/>
              <a:buChar char="•"/>
            </a:pPr>
            <a:r>
              <a:rPr lang="en-US" sz="1200" dirty="0"/>
              <a:t>Overlap with cropland</a:t>
            </a:r>
          </a:p>
          <a:p>
            <a:pPr marL="285750" indent="-285750">
              <a:buFont typeface="Arial"/>
              <a:buChar char="•"/>
            </a:pPr>
            <a:r>
              <a:rPr lang="en-US" sz="1200" dirty="0"/>
              <a:t>Urban to rural human population ratio</a:t>
            </a:r>
          </a:p>
          <a:p>
            <a:pPr marL="285750" indent="-285750">
              <a:buFont typeface="Arial"/>
              <a:buChar char="•"/>
            </a:pPr>
            <a:r>
              <a:rPr lang="en-US" sz="1200" dirty="0"/>
              <a:t>Proportion of species that are artificial habitat users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11</a:t>
            </a:fld>
            <a:endParaRPr lang="en-US"/>
          </a:p>
        </p:txBody>
      </p:sp>
    </p:spTree>
    <p:extLst>
      <p:ext uri="{BB962C8B-B14F-4D97-AF65-F5344CB8AC3E}">
        <p14:creationId xmlns:p14="http://schemas.microsoft.com/office/powerpoint/2010/main" val="1661161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12</a:t>
            </a:fld>
            <a:endParaRPr lang="en-US"/>
          </a:p>
        </p:txBody>
      </p:sp>
    </p:spTree>
    <p:extLst>
      <p:ext uri="{BB962C8B-B14F-4D97-AF65-F5344CB8AC3E}">
        <p14:creationId xmlns:p14="http://schemas.microsoft.com/office/powerpoint/2010/main" val="3981302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-Bangladesh</a:t>
            </a:r>
            <a:r>
              <a:rPr lang="en-US" baseline="0" dirty="0"/>
              <a:t> = direct = bats</a:t>
            </a:r>
          </a:p>
          <a:p>
            <a:r>
              <a:rPr lang="en-US" baseline="0" dirty="0"/>
              <a:t>-Malaysia = intermediate = pigs</a:t>
            </a:r>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13</a:t>
            </a:fld>
            <a:endParaRPr lang="en-US"/>
          </a:p>
        </p:txBody>
      </p:sp>
    </p:spTree>
    <p:extLst>
      <p:ext uri="{BB962C8B-B14F-4D97-AF65-F5344CB8AC3E}">
        <p14:creationId xmlns:p14="http://schemas.microsoft.com/office/powerpoint/2010/main" val="1387448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-reran GAMs with interaction term btw spill type and </a:t>
            </a:r>
            <a:r>
              <a:rPr lang="en-US" baseline="0" dirty="0" err="1"/>
              <a:t>phylo</a:t>
            </a:r>
            <a:r>
              <a:rPr lang="en-US" baseline="0" dirty="0"/>
              <a:t> </a:t>
            </a:r>
            <a:r>
              <a:rPr lang="en-US" baseline="0" dirty="0" err="1"/>
              <a:t>dist</a:t>
            </a:r>
            <a:endParaRPr lang="en-US" baseline="0" dirty="0"/>
          </a:p>
        </p:txBody>
      </p:sp>
      <p:sp>
        <p:nvSpPr>
          <p:cNvPr id="4" name="Slide Number Placeholder 3"/>
          <p:cNvSpPr>
            <a:spLocks noGrp="1"/>
          </p:cNvSpPr>
          <p:nvPr>
            <p:ph type="sldNum" sz="quarter" idx="10"/>
          </p:nvPr>
        </p:nvSpPr>
        <p:spPr/>
        <p:txBody>
          <a:bodyPr/>
          <a:lstStyle/>
          <a:p>
            <a:fld id="{06A421D0-92D5-5247-8317-838174875AE0}" type="slidenum">
              <a:rPr lang="en-US" smtClean="0"/>
              <a:t>14</a:t>
            </a:fld>
            <a:endParaRPr lang="en-US"/>
          </a:p>
        </p:txBody>
      </p:sp>
    </p:spTree>
    <p:extLst>
      <p:ext uri="{BB962C8B-B14F-4D97-AF65-F5344CB8AC3E}">
        <p14:creationId xmlns:p14="http://schemas.microsoft.com/office/powerpoint/2010/main" val="2877788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-spill type does modulate</a:t>
            </a:r>
            <a:r>
              <a:rPr lang="en-US" baseline="0" dirty="0"/>
              <a:t> the</a:t>
            </a:r>
            <a:r>
              <a:rPr lang="en-US" dirty="0"/>
              <a:t> relationship</a:t>
            </a:r>
          </a:p>
          <a:p>
            <a:r>
              <a:rPr lang="en-US" dirty="0"/>
              <a:t>-with direct spill, same general trends</a:t>
            </a:r>
          </a:p>
          <a:p>
            <a:r>
              <a:rPr lang="en-US" dirty="0"/>
              <a:t>-when there’s a positive effect on CFR, negative effect on trans</a:t>
            </a:r>
          </a:p>
          <a:p>
            <a:r>
              <a:rPr lang="en-US" baseline="0" dirty="0"/>
              <a:t>-but with intermediate spill, closely related hosts associated with BOTH higher CFR and trans</a:t>
            </a:r>
          </a:p>
          <a:p>
            <a:r>
              <a:rPr lang="en-US" baseline="0" dirty="0"/>
              <a:t>-doesn’t appear to be the same transmission “cost”</a:t>
            </a:r>
          </a:p>
          <a:p>
            <a:r>
              <a:rPr lang="en-US" baseline="0" dirty="0"/>
              <a:t>-”advantage” disappears as intermediate hosts become more distantly related</a:t>
            </a:r>
          </a:p>
          <a:p>
            <a:r>
              <a:rPr lang="en-US" baseline="0" dirty="0"/>
              <a:t>-arguable, intermediate hosts that are closely related = most ‘dangerous’</a:t>
            </a:r>
          </a:p>
          <a:p>
            <a:r>
              <a:rPr lang="en-US" baseline="0" dirty="0"/>
              <a:t>-virulence = long </a:t>
            </a:r>
            <a:r>
              <a:rPr lang="en-US" baseline="0" dirty="0" err="1"/>
              <a:t>evo</a:t>
            </a:r>
            <a:r>
              <a:rPr lang="en-US" baseline="0" dirty="0"/>
              <a:t> history with reservoir</a:t>
            </a:r>
          </a:p>
          <a:p>
            <a:r>
              <a:rPr lang="en-US" baseline="0" dirty="0"/>
              <a:t>-short-term history with intermediate </a:t>
            </a:r>
            <a:r>
              <a:rPr lang="mr-IN" baseline="0" dirty="0"/>
              <a:t>–</a:t>
            </a:r>
            <a:r>
              <a:rPr lang="en-US" baseline="0" dirty="0"/>
              <a:t> pre-adapt to trans btw humans</a:t>
            </a:r>
          </a:p>
          <a:p>
            <a:r>
              <a:rPr lang="en-US" baseline="0" dirty="0"/>
              <a:t>-intermediate hosts more likely to suffer severe disease </a:t>
            </a:r>
            <a:r>
              <a:rPr lang="mr-IN" baseline="0" dirty="0"/>
              <a:t>–</a:t>
            </a:r>
            <a:r>
              <a:rPr lang="en-US" baseline="0" dirty="0"/>
              <a:t> “best of both worlds”</a:t>
            </a:r>
          </a:p>
          <a:p>
            <a:r>
              <a:rPr lang="en-US" baseline="0" dirty="0"/>
              <a:t>-these results driven by diffs btw viruses</a:t>
            </a:r>
          </a:p>
          <a:p>
            <a:r>
              <a:rPr lang="en-US" baseline="0" dirty="0"/>
              <a:t>-only two examples</a:t>
            </a:r>
          </a:p>
          <a:p>
            <a:endParaRPr lang="en-US" baseline="0" dirty="0"/>
          </a:p>
          <a:p>
            <a:endParaRPr lang="en-US" baseline="0" dirty="0"/>
          </a:p>
          <a:p>
            <a:endParaRPr lang="en-US" baseline="0" dirty="0"/>
          </a:p>
          <a:p>
            <a:r>
              <a:rPr lang="en-US" baseline="0" dirty="0"/>
              <a:t>We also found that intermediate hosts are more likely to suffer severe disease than reservoir hosts </a:t>
            </a:r>
            <a:r>
              <a:rPr lang="mr-IN" baseline="0" dirty="0"/>
              <a:t>–</a:t>
            </a:r>
            <a:r>
              <a:rPr lang="en-US" baseline="0" dirty="0"/>
              <a:t> but we’re still analyzing the results for this section </a:t>
            </a:r>
            <a:r>
              <a:rPr lang="mr-IN" baseline="0" dirty="0"/>
              <a:t>–</a:t>
            </a:r>
            <a:r>
              <a:rPr lang="en-US" baseline="0" dirty="0"/>
              <a:t> so I don’t have any models to show you. But my guess is that having an intermediate host is giving viruses the “best of both worlds”. Infecting more susceptible intermediate hosts may allow these virulent viruses to have higher replication rates (which may be why we see more severe disease in these intermediate hosts) and would result in more virus in the human environment, increasing the probability of spillover. BUT at the same time, having an intermediate host that is more closely related to humans may allow these viruses to pre-adapt to human transmission. So they’re simultaneously maintaining their virulence, increasing the probability, while increasing their capacity for human-to-human transmission. But again, I’m not sure we can really tease apart this idea with our dataset </a:t>
            </a:r>
            <a:r>
              <a:rPr lang="mr-IN" baseline="0" dirty="0"/>
              <a:t>–</a:t>
            </a:r>
            <a:r>
              <a:rPr lang="en-US" baseline="0" dirty="0"/>
              <a:t> so it’s mostly speculative.</a:t>
            </a:r>
          </a:p>
          <a:p>
            <a:endParaRPr lang="en-US" baseline="0" dirty="0"/>
          </a:p>
          <a:p>
            <a:r>
              <a:rPr lang="en-US" baseline="0" dirty="0"/>
              <a:t>These results are driven mostly be differences we observed BETWEEN viruses that spill over directly vs. viruses that spill over through intermediate hosts. We only found two examples of viruses that have both direct and intermediate pathways of spillover, and different case fatality rates associated with those different spillover pathways. But both examples do appear to support our results. </a:t>
            </a:r>
            <a:endParaRPr lang="en-US" dirty="0"/>
          </a:p>
          <a:p>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15</a:t>
            </a:fld>
            <a:endParaRPr lang="en-US"/>
          </a:p>
        </p:txBody>
      </p:sp>
    </p:spTree>
    <p:extLst>
      <p:ext uri="{BB962C8B-B14F-4D97-AF65-F5344CB8AC3E}">
        <p14:creationId xmlns:p14="http://schemas.microsoft.com/office/powerpoint/2010/main" val="3802438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a:t>
            </a:r>
            <a:r>
              <a:rPr lang="en-US" baseline="0" dirty="0"/>
              <a:t> and virus types are correlated</a:t>
            </a:r>
          </a:p>
          <a:p>
            <a:r>
              <a:rPr lang="en-US" baseline="0" dirty="0"/>
              <a:t>-virus </a:t>
            </a:r>
            <a:r>
              <a:rPr lang="en-US" baseline="0" dirty="0" err="1"/>
              <a:t>fam</a:t>
            </a:r>
            <a:r>
              <a:rPr lang="en-US" baseline="0" dirty="0"/>
              <a:t> on x, prop of viruses in that </a:t>
            </a:r>
            <a:r>
              <a:rPr lang="en-US" baseline="0" dirty="0" err="1"/>
              <a:t>fam</a:t>
            </a:r>
            <a:r>
              <a:rPr lang="en-US" baseline="0" dirty="0"/>
              <a:t> that are zoonotic on y</a:t>
            </a:r>
          </a:p>
          <a:p>
            <a:r>
              <a:rPr lang="en-US" baseline="0" dirty="0"/>
              <a:t>-bars colored by which host orders that virus family infects</a:t>
            </a:r>
          </a:p>
          <a:p>
            <a:r>
              <a:rPr lang="en-US" baseline="0" dirty="0"/>
              <a:t>-bars for filo, </a:t>
            </a:r>
            <a:r>
              <a:rPr lang="en-US" baseline="0" dirty="0" err="1"/>
              <a:t>rhabdo</a:t>
            </a:r>
            <a:r>
              <a:rPr lang="en-US" baseline="0" dirty="0"/>
              <a:t>, and </a:t>
            </a:r>
            <a:r>
              <a:rPr lang="en-US" baseline="0" dirty="0" err="1"/>
              <a:t>nairo</a:t>
            </a:r>
            <a:r>
              <a:rPr lang="en-US" baseline="0" dirty="0"/>
              <a:t> are mostly purple - tend to infect </a:t>
            </a:r>
            <a:r>
              <a:rPr lang="en-US" baseline="0" dirty="0" err="1"/>
              <a:t>chiroptera</a:t>
            </a:r>
            <a:r>
              <a:rPr lang="en-US" baseline="0" dirty="0"/>
              <a:t> (or bats), have high zoo potential</a:t>
            </a:r>
          </a:p>
          <a:p>
            <a:r>
              <a:rPr lang="en-US" baseline="0" dirty="0"/>
              <a:t>-middle virus </a:t>
            </a:r>
            <a:r>
              <a:rPr lang="en-US" baseline="0" dirty="0" err="1"/>
              <a:t>fams</a:t>
            </a:r>
            <a:r>
              <a:rPr lang="en-US" baseline="0" dirty="0"/>
              <a:t> mostly blue, infect rodents</a:t>
            </a:r>
          </a:p>
          <a:p>
            <a:r>
              <a:rPr lang="en-US" baseline="0" dirty="0"/>
              <a:t>-so can see that a lot of these virus </a:t>
            </a:r>
            <a:r>
              <a:rPr lang="en-US" baseline="0" dirty="0" err="1"/>
              <a:t>fams</a:t>
            </a:r>
            <a:r>
              <a:rPr lang="en-US" baseline="0" dirty="0"/>
              <a:t> predictably infect particular host orders </a:t>
            </a:r>
          </a:p>
          <a:p>
            <a:r>
              <a:rPr lang="en-US" baseline="0" dirty="0"/>
              <a:t>-explored other side of equation </a:t>
            </a:r>
            <a:r>
              <a:rPr lang="mr-IN" baseline="0" dirty="0"/>
              <a:t>–</a:t>
            </a:r>
            <a:r>
              <a:rPr lang="en-US" baseline="0" dirty="0"/>
              <a:t> whether viral traits could predict zoonotic risk. </a:t>
            </a:r>
          </a:p>
          <a:p>
            <a:r>
              <a:rPr lang="en-US" baseline="0" dirty="0"/>
              <a:t>-also whether we’d see the same virulence-transmission relationship</a:t>
            </a:r>
          </a:p>
        </p:txBody>
      </p:sp>
      <p:sp>
        <p:nvSpPr>
          <p:cNvPr id="4" name="Slide Number Placeholder 3"/>
          <p:cNvSpPr>
            <a:spLocks noGrp="1"/>
          </p:cNvSpPr>
          <p:nvPr>
            <p:ph type="sldNum" sz="quarter" idx="10"/>
          </p:nvPr>
        </p:nvSpPr>
        <p:spPr/>
        <p:txBody>
          <a:bodyPr/>
          <a:lstStyle/>
          <a:p>
            <a:fld id="{06A421D0-92D5-5247-8317-838174875AE0}" type="slidenum">
              <a:rPr lang="en-US" smtClean="0"/>
              <a:t>16</a:t>
            </a:fld>
            <a:endParaRPr lang="en-US"/>
          </a:p>
        </p:txBody>
      </p:sp>
    </p:spTree>
    <p:extLst>
      <p:ext uri="{BB962C8B-B14F-4D97-AF65-F5344CB8AC3E}">
        <p14:creationId xmlns:p14="http://schemas.microsoft.com/office/powerpoint/2010/main" val="2869431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 of host </a:t>
            </a:r>
            <a:r>
              <a:rPr lang="en-US" dirty="0" err="1"/>
              <a:t>phylo</a:t>
            </a:r>
            <a:r>
              <a:rPr lang="en-US" dirty="0"/>
              <a:t> </a:t>
            </a:r>
            <a:r>
              <a:rPr lang="en-US" dirty="0" err="1"/>
              <a:t>dist</a:t>
            </a:r>
            <a:r>
              <a:rPr lang="en-US" dirty="0"/>
              <a:t> grouped</a:t>
            </a:r>
            <a:r>
              <a:rPr lang="en-US" baseline="0" dirty="0"/>
              <a:t> by host order</a:t>
            </a:r>
          </a:p>
          <a:p>
            <a:r>
              <a:rPr lang="en-US" baseline="0" dirty="0"/>
              <a:t>-host species cluster within predictable </a:t>
            </a:r>
            <a:r>
              <a:rPr lang="en-US" baseline="0" dirty="0" err="1"/>
              <a:t>phylo</a:t>
            </a:r>
            <a:r>
              <a:rPr lang="en-US" baseline="0" dirty="0"/>
              <a:t> ranges based on their </a:t>
            </a:r>
            <a:r>
              <a:rPr lang="en-US" baseline="0" dirty="0" err="1"/>
              <a:t>phylo</a:t>
            </a:r>
            <a:r>
              <a:rPr lang="en-US" baseline="0" dirty="0"/>
              <a:t> order</a:t>
            </a:r>
          </a:p>
          <a:p>
            <a:r>
              <a:rPr lang="en-US" baseline="0" dirty="0"/>
              <a:t>-particular host orders could be driving our trends btw </a:t>
            </a:r>
            <a:r>
              <a:rPr lang="en-US" baseline="0" dirty="0" err="1"/>
              <a:t>phylo</a:t>
            </a:r>
            <a:r>
              <a:rPr lang="en-US" baseline="0" dirty="0"/>
              <a:t> </a:t>
            </a:r>
            <a:r>
              <a:rPr lang="en-US" baseline="0" dirty="0" err="1"/>
              <a:t>dist</a:t>
            </a:r>
            <a:r>
              <a:rPr lang="en-US" baseline="0" dirty="0"/>
              <a:t> and zoonotic risk</a:t>
            </a:r>
          </a:p>
          <a:p>
            <a:r>
              <a:rPr lang="en-US" baseline="0" dirty="0"/>
              <a:t>-</a:t>
            </a:r>
            <a:r>
              <a:rPr lang="en-US" baseline="0" dirty="0" err="1"/>
              <a:t>Chiroptera</a:t>
            </a:r>
            <a:r>
              <a:rPr lang="en-US" baseline="0" dirty="0"/>
              <a:t>: distant from humans, extreme end of all of our trends</a:t>
            </a:r>
            <a:endParaRPr lang="en-US" dirty="0"/>
          </a:p>
          <a:p>
            <a:endParaRPr lang="en-US" baseline="0" dirty="0"/>
          </a:p>
        </p:txBody>
      </p:sp>
      <p:sp>
        <p:nvSpPr>
          <p:cNvPr id="4" name="Slide Number Placeholder 3"/>
          <p:cNvSpPr>
            <a:spLocks noGrp="1"/>
          </p:cNvSpPr>
          <p:nvPr>
            <p:ph type="sldNum" sz="quarter" idx="10"/>
          </p:nvPr>
        </p:nvSpPr>
        <p:spPr/>
        <p:txBody>
          <a:bodyPr/>
          <a:lstStyle/>
          <a:p>
            <a:fld id="{06A421D0-92D5-5247-8317-838174875AE0}" type="slidenum">
              <a:rPr lang="en-US" smtClean="0"/>
              <a:t>17</a:t>
            </a:fld>
            <a:endParaRPr lang="en-US"/>
          </a:p>
        </p:txBody>
      </p:sp>
    </p:spTree>
    <p:extLst>
      <p:ext uri="{BB962C8B-B14F-4D97-AF65-F5344CB8AC3E}">
        <p14:creationId xmlns:p14="http://schemas.microsoft.com/office/powerpoint/2010/main" val="3861203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-bats, still in purple, cluster in upper right </a:t>
            </a:r>
            <a:r>
              <a:rPr lang="mr-IN" dirty="0"/>
              <a:t>–</a:t>
            </a:r>
            <a:r>
              <a:rPr lang="en-US" dirty="0"/>
              <a:t> distant from humans, high CFR</a:t>
            </a:r>
          </a:p>
          <a:p>
            <a:endParaRPr lang="en-US" baseline="0" dirty="0"/>
          </a:p>
        </p:txBody>
      </p:sp>
      <p:sp>
        <p:nvSpPr>
          <p:cNvPr id="4" name="Slide Number Placeholder 3"/>
          <p:cNvSpPr>
            <a:spLocks noGrp="1"/>
          </p:cNvSpPr>
          <p:nvPr>
            <p:ph type="sldNum" sz="quarter" idx="10"/>
          </p:nvPr>
        </p:nvSpPr>
        <p:spPr/>
        <p:txBody>
          <a:bodyPr/>
          <a:lstStyle/>
          <a:p>
            <a:fld id="{06A421D0-92D5-5247-8317-838174875AE0}" type="slidenum">
              <a:rPr lang="en-US" smtClean="0"/>
              <a:t>18</a:t>
            </a:fld>
            <a:endParaRPr lang="en-US"/>
          </a:p>
        </p:txBody>
      </p:sp>
    </p:spTree>
    <p:extLst>
      <p:ext uri="{BB962C8B-B14F-4D97-AF65-F5344CB8AC3E}">
        <p14:creationId xmlns:p14="http://schemas.microsoft.com/office/powerpoint/2010/main" val="2529167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data is limited </a:t>
            </a:r>
            <a:r>
              <a:rPr lang="mr-IN" baseline="0" dirty="0"/>
              <a:t>–</a:t>
            </a:r>
            <a:r>
              <a:rPr lang="en-US" baseline="0" dirty="0"/>
              <a:t> Marburg vs. Nipah only examples of unique values; example of MERs (couldn’t include the bat association)</a:t>
            </a:r>
            <a:endParaRPr lang="en-US" dirty="0"/>
          </a:p>
          <a:p>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19</a:t>
            </a:fld>
            <a:endParaRPr lang="en-US"/>
          </a:p>
        </p:txBody>
      </p:sp>
    </p:spTree>
    <p:extLst>
      <p:ext uri="{BB962C8B-B14F-4D97-AF65-F5344CB8AC3E}">
        <p14:creationId xmlns:p14="http://schemas.microsoft.com/office/powerpoint/2010/main" val="1425823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-increase in frequency of emerging infectious diseases</a:t>
            </a:r>
          </a:p>
          <a:p>
            <a:r>
              <a:rPr lang="en-US" baseline="0" dirty="0"/>
              <a:t>-majority are zoonotic</a:t>
            </a:r>
          </a:p>
          <a:p>
            <a:r>
              <a:rPr lang="en-US" baseline="0" dirty="0"/>
              <a:t>-define zoonotic</a:t>
            </a:r>
          </a:p>
          <a:p>
            <a:r>
              <a:rPr lang="en-US" baseline="0" dirty="0"/>
              <a:t>-in response: many studies have built databases/conducted meta-analyses to predict:</a:t>
            </a:r>
          </a:p>
          <a:p>
            <a:pPr marL="228600" indent="-228600">
              <a:buAutoNum type="alphaLcParenR"/>
            </a:pPr>
            <a:r>
              <a:rPr lang="en-US" baseline="0" dirty="0"/>
              <a:t>whether a particular animal pathogen could infect humans</a:t>
            </a:r>
          </a:p>
          <a:p>
            <a:pPr marL="228600" indent="-228600">
              <a:buAutoNum type="alphaLcParenR"/>
            </a:pPr>
            <a:r>
              <a:rPr lang="en-US" baseline="0" dirty="0"/>
              <a:t>or whether a particular animal has zoonotic viruses</a:t>
            </a:r>
          </a:p>
          <a:p>
            <a:r>
              <a:rPr lang="en-US" baseline="0" dirty="0"/>
              <a:t>-but BINARY: treats all zoonoses as equal risks</a:t>
            </a:r>
          </a:p>
          <a:p>
            <a:endParaRPr lang="en-US" baseline="0" dirty="0"/>
          </a:p>
        </p:txBody>
      </p:sp>
      <p:sp>
        <p:nvSpPr>
          <p:cNvPr id="4" name="Slide Number Placeholder 3"/>
          <p:cNvSpPr>
            <a:spLocks noGrp="1"/>
          </p:cNvSpPr>
          <p:nvPr>
            <p:ph type="sldNum" sz="quarter" idx="10"/>
          </p:nvPr>
        </p:nvSpPr>
        <p:spPr/>
        <p:txBody>
          <a:bodyPr/>
          <a:lstStyle/>
          <a:p>
            <a:fld id="{06A421D0-92D5-5247-8317-838174875AE0}" type="slidenum">
              <a:rPr lang="en-US" smtClean="0"/>
              <a:t>2</a:t>
            </a:fld>
            <a:endParaRPr lang="en-US"/>
          </a:p>
        </p:txBody>
      </p:sp>
    </p:spTree>
    <p:extLst>
      <p:ext uri="{BB962C8B-B14F-4D97-AF65-F5344CB8AC3E}">
        <p14:creationId xmlns:p14="http://schemas.microsoft.com/office/powerpoint/2010/main" val="2690938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 Meeting Notes (3/7/19 15:23) -----</a:t>
            </a:r>
          </a:p>
          <a:p>
            <a:r>
              <a:rPr lang="en-US" baseline="0" dirty="0"/>
              <a:t>microbiome jumping between hosts...</a:t>
            </a:r>
          </a:p>
          <a:p>
            <a:r>
              <a:rPr lang="en-US" baseline="0" dirty="0"/>
              <a:t>diversity of viruses...</a:t>
            </a:r>
          </a:p>
          <a:p>
            <a:r>
              <a:rPr lang="en-US" baseline="0" dirty="0"/>
              <a:t>is diff from bats stochastic...</a:t>
            </a:r>
          </a:p>
          <a:p>
            <a:r>
              <a:rPr lang="en-US" baseline="0" dirty="0"/>
              <a:t>rabies outlier because bites</a:t>
            </a:r>
          </a:p>
        </p:txBody>
      </p:sp>
      <p:sp>
        <p:nvSpPr>
          <p:cNvPr id="4" name="Slide Number Placeholder 3"/>
          <p:cNvSpPr>
            <a:spLocks noGrp="1"/>
          </p:cNvSpPr>
          <p:nvPr>
            <p:ph type="sldNum" sz="quarter" idx="10"/>
          </p:nvPr>
        </p:nvSpPr>
        <p:spPr/>
        <p:txBody>
          <a:bodyPr/>
          <a:lstStyle/>
          <a:p>
            <a:fld id="{06A421D0-92D5-5247-8317-838174875AE0}" type="slidenum">
              <a:rPr lang="en-US" smtClean="0"/>
              <a:t>20</a:t>
            </a:fld>
            <a:endParaRPr lang="en-US"/>
          </a:p>
        </p:txBody>
      </p:sp>
    </p:spTree>
    <p:extLst>
      <p:ext uri="{BB962C8B-B14F-4D97-AF65-F5344CB8AC3E}">
        <p14:creationId xmlns:p14="http://schemas.microsoft.com/office/powerpoint/2010/main" val="1091892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a:t>
            </a:r>
            <a:r>
              <a:rPr lang="en-US" baseline="0" dirty="0"/>
              <a:t> = bats</a:t>
            </a:r>
          </a:p>
          <a:p>
            <a:r>
              <a:rPr lang="en-US" baseline="0" dirty="0"/>
              <a:t>-intermediate = primates</a:t>
            </a:r>
          </a:p>
          <a:p>
            <a:r>
              <a:rPr lang="en-US" baseline="0" dirty="0"/>
              <a:t>-intermediate hosts may be reducing CFR, but still relatively high </a:t>
            </a:r>
            <a:r>
              <a:rPr lang="en-US" baseline="0" dirty="0" err="1"/>
              <a:t>lvl</a:t>
            </a:r>
            <a:r>
              <a:rPr lang="en-US" baseline="0" dirty="0"/>
              <a:t> of virulence</a:t>
            </a:r>
          </a:p>
          <a:p>
            <a:r>
              <a:rPr lang="en-US" baseline="0" dirty="0"/>
              <a:t>-our results would suggest that spill from </a:t>
            </a:r>
            <a:r>
              <a:rPr lang="en-US" baseline="0" dirty="0" err="1"/>
              <a:t>int</a:t>
            </a:r>
            <a:r>
              <a:rPr lang="en-US" baseline="0" dirty="0"/>
              <a:t> would be more trans, but we don</a:t>
            </a:r>
            <a:r>
              <a:rPr lang="mr-IN" baseline="0" dirty="0"/>
              <a:t>’</a:t>
            </a:r>
            <a:r>
              <a:rPr lang="en-US" baseline="0" dirty="0"/>
              <a:t>t have this data</a:t>
            </a:r>
          </a:p>
          <a:p>
            <a:r>
              <a:rPr lang="en-US" baseline="0" dirty="0"/>
              <a:t>-my guess is that there are diffs, and there are more examples like this</a:t>
            </a:r>
          </a:p>
          <a:p>
            <a:r>
              <a:rPr lang="en-US" baseline="0" dirty="0"/>
              <a:t>-Ebola example </a:t>
            </a:r>
            <a:r>
              <a:rPr lang="mr-IN" baseline="0" dirty="0"/>
              <a:t>–</a:t>
            </a:r>
            <a:r>
              <a:rPr lang="en-US" baseline="0" dirty="0"/>
              <a:t> multiple spill host, multiple outbreaks</a:t>
            </a:r>
          </a:p>
          <a:p>
            <a:r>
              <a:rPr lang="en-US" baseline="0" dirty="0"/>
              <a:t>-would be valuable to have more research on this</a:t>
            </a:r>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21</a:t>
            </a:fld>
            <a:endParaRPr lang="en-US"/>
          </a:p>
        </p:txBody>
      </p:sp>
    </p:spTree>
    <p:extLst>
      <p:ext uri="{BB962C8B-B14F-4D97-AF65-F5344CB8AC3E}">
        <p14:creationId xmlns:p14="http://schemas.microsoft.com/office/powerpoint/2010/main" val="34188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first asked </a:t>
            </a:r>
            <a:r>
              <a:rPr lang="mr-IN" baseline="0" dirty="0"/>
              <a:t>–</a:t>
            </a:r>
            <a:r>
              <a:rPr lang="en-US" baseline="0" dirty="0"/>
              <a:t> what viral traits best predict the probability that a virus is zoonotic, or its’ zoonotic potential?</a:t>
            </a:r>
          </a:p>
        </p:txBody>
      </p:sp>
      <p:sp>
        <p:nvSpPr>
          <p:cNvPr id="4" name="Slide Number Placeholder 3"/>
          <p:cNvSpPr>
            <a:spLocks noGrp="1"/>
          </p:cNvSpPr>
          <p:nvPr>
            <p:ph type="sldNum" sz="quarter" idx="10"/>
          </p:nvPr>
        </p:nvSpPr>
        <p:spPr/>
        <p:txBody>
          <a:bodyPr/>
          <a:lstStyle/>
          <a:p>
            <a:fld id="{06A421D0-92D5-5247-8317-838174875AE0}" type="slidenum">
              <a:rPr lang="en-US" smtClean="0"/>
              <a:t>22</a:t>
            </a:fld>
            <a:endParaRPr lang="en-US"/>
          </a:p>
        </p:txBody>
      </p:sp>
    </p:spTree>
    <p:extLst>
      <p:ext uri="{BB962C8B-B14F-4D97-AF65-F5344CB8AC3E}">
        <p14:creationId xmlns:p14="http://schemas.microsoft.com/office/powerpoint/2010/main" val="1777433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 Olival database = 586</a:t>
            </a:r>
            <a:r>
              <a:rPr lang="en-US" baseline="0" dirty="0"/>
              <a:t> mammal-infecting viruses (zoonotic and non-zoo) </a:t>
            </a:r>
          </a:p>
          <a:p>
            <a:r>
              <a:rPr lang="en-US" baseline="0" dirty="0"/>
              <a:t>-extracted 338 directly-transmitted viruses </a:t>
            </a:r>
          </a:p>
          <a:p>
            <a:r>
              <a:rPr lang="en-US" baseline="0" dirty="0"/>
              <a:t>-their database came with most of our viral predictors</a:t>
            </a:r>
          </a:p>
          <a:p>
            <a:r>
              <a:rPr lang="en-US" baseline="0" dirty="0"/>
              <a:t>-collected some additional traits like taxonomy, genome composition, recombination rate from other sources</a:t>
            </a:r>
          </a:p>
          <a:p>
            <a:r>
              <a:rPr lang="en-US" baseline="0" dirty="0"/>
              <a:t>-ran our GAM with binary response variable </a:t>
            </a:r>
            <a:r>
              <a:rPr lang="mr-IN" baseline="0" dirty="0"/>
              <a:t>–</a:t>
            </a:r>
            <a:r>
              <a:rPr lang="en-US" baseline="0" dirty="0"/>
              <a:t> either virus is or is not zoonotic</a:t>
            </a:r>
            <a:endParaRPr lang="en-US" dirty="0"/>
          </a:p>
          <a:p>
            <a:endParaRPr lang="en-US" dirty="0"/>
          </a:p>
          <a:p>
            <a:endParaRPr lang="en-US" baseline="0" dirty="0"/>
          </a:p>
        </p:txBody>
      </p:sp>
      <p:sp>
        <p:nvSpPr>
          <p:cNvPr id="4" name="Slide Number Placeholder 3"/>
          <p:cNvSpPr>
            <a:spLocks noGrp="1"/>
          </p:cNvSpPr>
          <p:nvPr>
            <p:ph type="sldNum" sz="quarter" idx="10"/>
          </p:nvPr>
        </p:nvSpPr>
        <p:spPr/>
        <p:txBody>
          <a:bodyPr/>
          <a:lstStyle/>
          <a:p>
            <a:fld id="{06A421D0-92D5-5247-8317-838174875AE0}" type="slidenum">
              <a:rPr lang="en-US" smtClean="0"/>
              <a:t>23</a:t>
            </a:fld>
            <a:endParaRPr lang="en-US"/>
          </a:p>
        </p:txBody>
      </p:sp>
    </p:spTree>
    <p:extLst>
      <p:ext uri="{BB962C8B-B14F-4D97-AF65-F5344CB8AC3E}">
        <p14:creationId xmlns:p14="http://schemas.microsoft.com/office/powerpoint/2010/main" val="4063980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-considered</a:t>
            </a:r>
            <a:r>
              <a:rPr lang="en-US" baseline="0" dirty="0"/>
              <a:t> 2 viral traits related to the TYPE of hosts a virus infects:</a:t>
            </a:r>
          </a:p>
          <a:p>
            <a:pPr marL="0" indent="0">
              <a:buNone/>
            </a:pPr>
            <a:r>
              <a:rPr lang="en-US" baseline="0" dirty="0"/>
              <a:t>1)</a:t>
            </a:r>
            <a:r>
              <a:rPr lang="en-US" baseline="0" dirty="0" err="1"/>
              <a:t>Phylo</a:t>
            </a:r>
            <a:r>
              <a:rPr lang="en-US" baseline="0" dirty="0"/>
              <a:t> </a:t>
            </a:r>
            <a:r>
              <a:rPr lang="en-US" baseline="0" dirty="0" err="1"/>
              <a:t>dist</a:t>
            </a:r>
            <a:r>
              <a:rPr lang="en-US" baseline="0" dirty="0"/>
              <a:t> for a virus’ most distantly related host (max </a:t>
            </a:r>
            <a:r>
              <a:rPr lang="en-US" baseline="0" dirty="0" err="1"/>
              <a:t>phylo</a:t>
            </a:r>
            <a:r>
              <a:rPr lang="en-US" baseline="0" dirty="0"/>
              <a:t> </a:t>
            </a:r>
            <a:r>
              <a:rPr lang="en-US" baseline="0" dirty="0" err="1"/>
              <a:t>dist</a:t>
            </a:r>
            <a:r>
              <a:rPr lang="en-US" baseline="0" dirty="0"/>
              <a:t> for that viruses’ set of host species)</a:t>
            </a:r>
          </a:p>
          <a:p>
            <a:pPr marL="0" indent="0">
              <a:buNone/>
            </a:pPr>
            <a:r>
              <a:rPr lang="en-US" baseline="0" dirty="0"/>
              <a:t>-has not been included in previous analyses</a:t>
            </a:r>
          </a:p>
          <a:p>
            <a:pPr marL="0" indent="0">
              <a:buNone/>
            </a:pPr>
            <a:r>
              <a:rPr lang="en-US" dirty="0"/>
              <a:t>2)How</a:t>
            </a:r>
            <a:r>
              <a:rPr lang="en-US" baseline="0" dirty="0"/>
              <a:t> different are the hosts in that set - </a:t>
            </a:r>
            <a:r>
              <a:rPr lang="en-US" baseline="0" dirty="0" err="1"/>
              <a:t>p</a:t>
            </a:r>
            <a:r>
              <a:rPr lang="en-US" dirty="0" err="1"/>
              <a:t>hylo</a:t>
            </a:r>
            <a:r>
              <a:rPr lang="en-US" dirty="0"/>
              <a:t> range</a:t>
            </a:r>
            <a:r>
              <a:rPr lang="en-US" baseline="0" dirty="0"/>
              <a:t> (breadth) </a:t>
            </a:r>
          </a:p>
          <a:p>
            <a:pPr marL="0" indent="0">
              <a:buNone/>
            </a:pPr>
            <a:r>
              <a:rPr lang="en-US" baseline="0" dirty="0"/>
              <a:t>-has been included</a:t>
            </a:r>
          </a:p>
          <a:p>
            <a:pPr marL="0" indent="0">
              <a:buNone/>
            </a:pPr>
            <a:r>
              <a:rPr lang="en-US" baseline="0" dirty="0"/>
              <a:t>-like Olival, host breadth = sig predictor </a:t>
            </a:r>
            <a:r>
              <a:rPr lang="mr-IN" baseline="0" dirty="0"/>
              <a:t>–</a:t>
            </a:r>
            <a:r>
              <a:rPr lang="en-US" baseline="0" dirty="0"/>
              <a:t> generalists more likely zoonotic than specialists</a:t>
            </a:r>
          </a:p>
          <a:p>
            <a:pPr marL="0" indent="0">
              <a:buNone/>
            </a:pPr>
            <a:r>
              <a:rPr lang="en-US" baseline="0" dirty="0"/>
              <a:t>-but found that </a:t>
            </a:r>
            <a:r>
              <a:rPr lang="en-US" baseline="0" dirty="0" err="1"/>
              <a:t>phylo</a:t>
            </a:r>
            <a:r>
              <a:rPr lang="en-US" baseline="0" dirty="0"/>
              <a:t> </a:t>
            </a:r>
            <a:r>
              <a:rPr lang="en-US" baseline="0" dirty="0" err="1"/>
              <a:t>dist</a:t>
            </a:r>
            <a:r>
              <a:rPr lang="en-US" baseline="0" dirty="0"/>
              <a:t> was also sig predictor</a:t>
            </a:r>
          </a:p>
          <a:p>
            <a:pPr marL="0" indent="0">
              <a:buNone/>
            </a:pPr>
            <a:r>
              <a:rPr lang="en-US" baseline="0" dirty="0"/>
              <a:t>-host breadth is important, but so is the position of that breadth</a:t>
            </a:r>
            <a:endParaRPr lang="en-US" dirty="0"/>
          </a:p>
          <a:p>
            <a:r>
              <a:rPr lang="en-US" baseline="0" dirty="0"/>
              <a:t>-don’t see U-shape relationship </a:t>
            </a:r>
            <a:r>
              <a:rPr lang="mr-IN" baseline="0" dirty="0"/>
              <a:t>–</a:t>
            </a:r>
            <a:r>
              <a:rPr lang="en-US" baseline="0" dirty="0"/>
              <a:t> included both </a:t>
            </a:r>
            <a:r>
              <a:rPr lang="en-US" baseline="0" dirty="0" err="1"/>
              <a:t>dist</a:t>
            </a:r>
            <a:r>
              <a:rPr lang="en-US" baseline="0" dirty="0"/>
              <a:t> and breadth in model</a:t>
            </a:r>
          </a:p>
          <a:p>
            <a:r>
              <a:rPr lang="en-US" baseline="0" dirty="0"/>
              <a:t>-effect of </a:t>
            </a:r>
            <a:r>
              <a:rPr lang="en-US" baseline="0" dirty="0" err="1"/>
              <a:t>phylo</a:t>
            </a:r>
            <a:r>
              <a:rPr lang="en-US" baseline="0" dirty="0"/>
              <a:t> </a:t>
            </a:r>
            <a:r>
              <a:rPr lang="en-US" baseline="0" dirty="0" err="1"/>
              <a:t>dist</a:t>
            </a:r>
            <a:r>
              <a:rPr lang="en-US" baseline="0" dirty="0"/>
              <a:t> on </a:t>
            </a:r>
            <a:r>
              <a:rPr lang="en-US" baseline="0" dirty="0" err="1"/>
              <a:t>prob</a:t>
            </a:r>
            <a:r>
              <a:rPr lang="en-US" baseline="0" dirty="0"/>
              <a:t> zoonotic while accounting for effect of breadth</a:t>
            </a:r>
          </a:p>
          <a:p>
            <a:endParaRPr lang="en-US" baseline="0" dirty="0"/>
          </a:p>
        </p:txBody>
      </p:sp>
      <p:sp>
        <p:nvSpPr>
          <p:cNvPr id="4" name="Slide Number Placeholder 3"/>
          <p:cNvSpPr>
            <a:spLocks noGrp="1"/>
          </p:cNvSpPr>
          <p:nvPr>
            <p:ph type="sldNum" sz="quarter" idx="10"/>
          </p:nvPr>
        </p:nvSpPr>
        <p:spPr/>
        <p:txBody>
          <a:bodyPr/>
          <a:lstStyle/>
          <a:p>
            <a:fld id="{06A421D0-92D5-5247-8317-838174875AE0}" type="slidenum">
              <a:rPr lang="en-US" smtClean="0"/>
              <a:t>24</a:t>
            </a:fld>
            <a:endParaRPr lang="en-US"/>
          </a:p>
        </p:txBody>
      </p:sp>
    </p:spTree>
    <p:extLst>
      <p:ext uri="{BB962C8B-B14F-4D97-AF65-F5344CB8AC3E}">
        <p14:creationId xmlns:p14="http://schemas.microsoft.com/office/powerpoint/2010/main" val="1392871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keeping in line with our host model methods, we asked</a:t>
            </a:r>
            <a:r>
              <a:rPr lang="en-US" baseline="0" dirty="0"/>
              <a:t> what viral traits best predict our two additional zoonotic metrics </a:t>
            </a:r>
            <a:r>
              <a:rPr lang="mr-IN" baseline="0" dirty="0"/>
              <a:t>–</a:t>
            </a:r>
            <a:r>
              <a:rPr lang="en-US" baseline="0" dirty="0"/>
              <a:t> human case fatality rate and capacity for human-to-human transmission?</a:t>
            </a:r>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25</a:t>
            </a:fld>
            <a:endParaRPr lang="en-US"/>
          </a:p>
        </p:txBody>
      </p:sp>
    </p:spTree>
    <p:extLst>
      <p:ext uri="{BB962C8B-B14F-4D97-AF65-F5344CB8AC3E}">
        <p14:creationId xmlns:p14="http://schemas.microsoft.com/office/powerpoint/2010/main" val="1777433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interested in only zoonoses</a:t>
            </a:r>
          </a:p>
          <a:p>
            <a:r>
              <a:rPr lang="en-US" dirty="0"/>
              <a:t>-</a:t>
            </a:r>
            <a:r>
              <a:rPr lang="en-US" baseline="0" dirty="0"/>
              <a:t>unique CFR and trans for each virus</a:t>
            </a:r>
          </a:p>
          <a:p>
            <a:r>
              <a:rPr lang="en-US" baseline="0" dirty="0"/>
              <a:t>-66 zoonotic viruses, but 2 entries for Nipah and Marburg </a:t>
            </a:r>
          </a:p>
          <a:p>
            <a:r>
              <a:rPr lang="en-US" baseline="0" dirty="0"/>
              <a:t>-GAMs with CFR and trans as response variables</a:t>
            </a:r>
          </a:p>
        </p:txBody>
      </p:sp>
      <p:sp>
        <p:nvSpPr>
          <p:cNvPr id="4" name="Slide Number Placeholder 3"/>
          <p:cNvSpPr>
            <a:spLocks noGrp="1"/>
          </p:cNvSpPr>
          <p:nvPr>
            <p:ph type="sldNum" sz="quarter" idx="10"/>
          </p:nvPr>
        </p:nvSpPr>
        <p:spPr/>
        <p:txBody>
          <a:bodyPr/>
          <a:lstStyle/>
          <a:p>
            <a:fld id="{06A421D0-92D5-5247-8317-838174875AE0}" type="slidenum">
              <a:rPr lang="en-US" smtClean="0"/>
              <a:t>26</a:t>
            </a:fld>
            <a:endParaRPr lang="en-US"/>
          </a:p>
        </p:txBody>
      </p:sp>
    </p:spTree>
    <p:extLst>
      <p:ext uri="{BB962C8B-B14F-4D97-AF65-F5344CB8AC3E}">
        <p14:creationId xmlns:p14="http://schemas.microsoft.com/office/powerpoint/2010/main" val="11946827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effect</a:t>
            </a:r>
            <a:r>
              <a:rPr lang="en-US" baseline="0" dirty="0"/>
              <a:t> plots for </a:t>
            </a:r>
            <a:r>
              <a:rPr lang="en-US" baseline="0" dirty="0" err="1"/>
              <a:t>phylo</a:t>
            </a:r>
            <a:r>
              <a:rPr lang="en-US" baseline="0" dirty="0"/>
              <a:t> </a:t>
            </a:r>
            <a:r>
              <a:rPr lang="en-US" baseline="0" dirty="0" err="1"/>
              <a:t>dist</a:t>
            </a:r>
            <a:r>
              <a:rPr lang="en-US" baseline="0" dirty="0"/>
              <a:t> and breadth</a:t>
            </a:r>
          </a:p>
          <a:p>
            <a:r>
              <a:rPr lang="en-US" baseline="0" dirty="0"/>
              <a:t>-host models </a:t>
            </a:r>
            <a:r>
              <a:rPr lang="mr-IN" baseline="0" dirty="0"/>
              <a:t>–</a:t>
            </a:r>
            <a:r>
              <a:rPr lang="en-US" baseline="0" dirty="0"/>
              <a:t> case fatality increased with host </a:t>
            </a:r>
            <a:r>
              <a:rPr lang="en-US" baseline="0" dirty="0" err="1"/>
              <a:t>phylo</a:t>
            </a:r>
            <a:r>
              <a:rPr lang="en-US" baseline="0" dirty="0"/>
              <a:t> </a:t>
            </a:r>
            <a:r>
              <a:rPr lang="en-US" baseline="0" dirty="0" err="1"/>
              <a:t>dist</a:t>
            </a:r>
            <a:endParaRPr lang="en-US" baseline="0" dirty="0"/>
          </a:p>
          <a:p>
            <a:r>
              <a:rPr lang="en-US" baseline="0" dirty="0"/>
              <a:t>-same trend </a:t>
            </a:r>
            <a:r>
              <a:rPr lang="mr-IN" baseline="0" dirty="0"/>
              <a:t>–</a:t>
            </a:r>
            <a:r>
              <a:rPr lang="en-US" baseline="0" dirty="0"/>
              <a:t> viruses that infect more distantly-related hosts associated with higher CFR</a:t>
            </a:r>
            <a:endParaRPr lang="en-US" dirty="0"/>
          </a:p>
          <a:p>
            <a:r>
              <a:rPr lang="en-US" dirty="0"/>
              <a:t>-breadth</a:t>
            </a:r>
            <a:r>
              <a:rPr lang="en-US" baseline="0" dirty="0"/>
              <a:t> did not have sig effect</a:t>
            </a:r>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27</a:t>
            </a:fld>
            <a:endParaRPr lang="en-US"/>
          </a:p>
        </p:txBody>
      </p:sp>
    </p:spTree>
    <p:extLst>
      <p:ext uri="{BB962C8B-B14F-4D97-AF65-F5344CB8AC3E}">
        <p14:creationId xmlns:p14="http://schemas.microsoft.com/office/powerpoint/2010/main" val="3648025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effect plots for </a:t>
            </a:r>
            <a:r>
              <a:rPr lang="en-US" dirty="0" err="1"/>
              <a:t>phylo</a:t>
            </a:r>
            <a:r>
              <a:rPr lang="en-US" dirty="0"/>
              <a:t> </a:t>
            </a:r>
            <a:r>
              <a:rPr lang="en-US" dirty="0" err="1"/>
              <a:t>dist</a:t>
            </a:r>
            <a:r>
              <a:rPr lang="en-US" dirty="0"/>
              <a:t> and breadth from</a:t>
            </a:r>
            <a:r>
              <a:rPr lang="en-US" baseline="0" dirty="0"/>
              <a:t> our best fit model for viruses’ capacity to transmit btw people</a:t>
            </a:r>
          </a:p>
          <a:p>
            <a:r>
              <a:rPr lang="en-US" baseline="0" dirty="0"/>
              <a:t>-host models </a:t>
            </a:r>
            <a:r>
              <a:rPr lang="mr-IN" baseline="0" dirty="0"/>
              <a:t>–</a:t>
            </a:r>
            <a:r>
              <a:rPr lang="en-US" baseline="0" dirty="0"/>
              <a:t> trans decreased with </a:t>
            </a:r>
            <a:r>
              <a:rPr lang="en-US" baseline="0" dirty="0" err="1"/>
              <a:t>phylo</a:t>
            </a:r>
            <a:r>
              <a:rPr lang="en-US" baseline="0" dirty="0"/>
              <a:t> </a:t>
            </a:r>
            <a:r>
              <a:rPr lang="en-US" baseline="0" dirty="0" err="1"/>
              <a:t>dist</a:t>
            </a:r>
            <a:endParaRPr lang="en-US" baseline="0" dirty="0"/>
          </a:p>
          <a:p>
            <a:r>
              <a:rPr lang="en-US" baseline="0" dirty="0"/>
              <a:t>-same trend </a:t>
            </a:r>
            <a:r>
              <a:rPr lang="mr-IN" baseline="0" dirty="0"/>
              <a:t>–</a:t>
            </a:r>
            <a:r>
              <a:rPr lang="en-US" baseline="0" dirty="0"/>
              <a:t> viruses that infect more distant hosts are more virulent, but less transmissible btw people</a:t>
            </a:r>
          </a:p>
          <a:p>
            <a:r>
              <a:rPr lang="en-US" baseline="0" dirty="0"/>
              <a:t>-breadth more complicated</a:t>
            </a:r>
          </a:p>
          <a:p>
            <a:r>
              <a:rPr lang="en-US" baseline="0" dirty="0"/>
              <a:t>-viral traits can predict zoonotic risk, same virulence-transmission relationship</a:t>
            </a:r>
          </a:p>
          <a:p>
            <a:r>
              <a:rPr lang="en-US" baseline="0" dirty="0"/>
              <a:t>-predictors of zoonosis differ from predictors of virulence and transmissibility </a:t>
            </a:r>
          </a:p>
          <a:p>
            <a:r>
              <a:rPr lang="en-US" baseline="0" dirty="0"/>
              <a:t>-zoonosis: genome comp and replication in the cytoplasm</a:t>
            </a:r>
          </a:p>
          <a:p>
            <a:r>
              <a:rPr lang="en-US" baseline="0" dirty="0"/>
              <a:t>-virulence/transmissibility: whether or not virus enveloped</a:t>
            </a:r>
          </a:p>
          <a:p>
            <a:r>
              <a:rPr lang="en-US" baseline="0" dirty="0"/>
              <a:t>-highlights importance of considering both</a:t>
            </a:r>
          </a:p>
          <a:p>
            <a:endParaRPr lang="en-US" dirty="0"/>
          </a:p>
          <a:p>
            <a:endParaRPr lang="en-US" dirty="0"/>
          </a:p>
          <a:p>
            <a:endParaRPr lang="en-US" dirty="0"/>
          </a:p>
          <a:p>
            <a:endParaRPr lang="en-US" dirty="0"/>
          </a:p>
          <a:p>
            <a:r>
              <a:rPr lang="en-US" dirty="0"/>
              <a:t>Our model</a:t>
            </a:r>
            <a:r>
              <a:rPr lang="en-US" baseline="0" dirty="0"/>
              <a:t> for transmissibility had the same set of predictors as our model for case fatality. But these predictors differ from the predictors we had for probability a virus is zoonotic </a:t>
            </a:r>
            <a:r>
              <a:rPr lang="mr-IN" baseline="0" dirty="0"/>
              <a:t>–</a:t>
            </a:r>
            <a:r>
              <a:rPr lang="en-US" baseline="0" dirty="0"/>
              <a:t> in our first zoonotic potential model. We swapped genome composition and replication in the cytoplasm for whether or not a virus is enveloped. It’s interesting that the predictors of zoonosis differ from predictors of how viruses will manifest in the human population. And this really just highlights the importance of considering both </a:t>
            </a:r>
            <a:r>
              <a:rPr lang="mr-IN" baseline="0" dirty="0"/>
              <a:t>–</a:t>
            </a:r>
            <a:r>
              <a:rPr lang="en-US" baseline="0" dirty="0"/>
              <a:t> just predicting whether a virus is zoonotic isn’t going to tell you what the burden of the virus will be once it has spilled over into the human population</a:t>
            </a:r>
            <a:endParaRPr lang="en-US" dirty="0"/>
          </a:p>
          <a:p>
            <a:endParaRPr lang="en-US" dirty="0"/>
          </a:p>
          <a:p>
            <a:r>
              <a:rPr lang="en-US" dirty="0"/>
              <a:t>In</a:t>
            </a:r>
            <a:r>
              <a:rPr lang="en-US" baseline="0" dirty="0"/>
              <a:t> line with the virulence-transmission relationship that we saw in our host models,</a:t>
            </a:r>
          </a:p>
          <a:p>
            <a:r>
              <a:rPr lang="en-US" baseline="0" dirty="0"/>
              <a:t>these more virulent viruses that infect hosts that are distantly related to humans are the least transmissible between</a:t>
            </a:r>
          </a:p>
          <a:p>
            <a:endParaRPr lang="en-US" baseline="0" dirty="0"/>
          </a:p>
          <a:p>
            <a:r>
              <a:rPr lang="en-US" baseline="0" dirty="0"/>
              <a:t>So we did find here that viral traits can also predict our metrics of zoonotic risk</a:t>
            </a:r>
          </a:p>
          <a:p>
            <a:r>
              <a:rPr lang="en-US" baseline="0" dirty="0"/>
              <a:t>And we see the same virulence-transmission relationship underlying our results, with host phylogeny modulating that relationships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28</a:t>
            </a:fld>
            <a:endParaRPr lang="en-US"/>
          </a:p>
        </p:txBody>
      </p:sp>
    </p:spTree>
    <p:extLst>
      <p:ext uri="{BB962C8B-B14F-4D97-AF65-F5344CB8AC3E}">
        <p14:creationId xmlns:p14="http://schemas.microsoft.com/office/powerpoint/2010/main" val="1688296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3</a:t>
            </a:fld>
            <a:endParaRPr lang="en-US"/>
          </a:p>
        </p:txBody>
      </p:sp>
    </p:spTree>
    <p:extLst>
      <p:ext uri="{BB962C8B-B14F-4D97-AF65-F5344CB8AC3E}">
        <p14:creationId xmlns:p14="http://schemas.microsoft.com/office/powerpoint/2010/main" val="159202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Cowpox: poses such a low risk to humans that we once purposely exposed people to the virus as a vaccine for smallpox</a:t>
            </a:r>
          </a:p>
          <a:p>
            <a:r>
              <a:rPr lang="en-US" sz="1200" kern="1200" dirty="0">
                <a:solidFill>
                  <a:schemeClr val="tx1"/>
                </a:solidFill>
                <a:effectLst/>
                <a:latin typeface="+mn-lt"/>
                <a:ea typeface="+mn-ea"/>
                <a:cs typeface="+mn-cs"/>
              </a:rPr>
              <a:t>Avian flu: much more significant threat, with human case fatality rates of up to 60%.</a:t>
            </a:r>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4</a:t>
            </a:fld>
            <a:endParaRPr lang="en-US"/>
          </a:p>
        </p:txBody>
      </p:sp>
    </p:spTree>
    <p:extLst>
      <p:ext uri="{BB962C8B-B14F-4D97-AF65-F5344CB8AC3E}">
        <p14:creationId xmlns:p14="http://schemas.microsoft.com/office/powerpoint/2010/main" val="427335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-vary w/ respect for ability to transmit btw humans</a:t>
            </a:r>
          </a:p>
          <a:p>
            <a:r>
              <a:rPr lang="en-US" dirty="0"/>
              <a:t>-can measure this with: R0</a:t>
            </a:r>
          </a:p>
          <a:p>
            <a:r>
              <a:rPr lang="en-US" dirty="0"/>
              <a:t>-theoretical birth rate of pathogens</a:t>
            </a:r>
          </a:p>
          <a:p>
            <a:r>
              <a:rPr lang="en-US" dirty="0"/>
              <a:t>-determines the probability and SIZE of the epidemic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-considerable variation in a pathogens’ capacity for human-to-human transmission—not just transmissible vs. not transmissible—important to capture range because has implications for the probability of an epidemic AND epidemic size</a:t>
            </a:r>
            <a:endParaRPr lang="en-US" dirty="0"/>
          </a:p>
        </p:txBody>
      </p:sp>
      <p:sp>
        <p:nvSpPr>
          <p:cNvPr id="4" name="Slide Number Placeholder 3"/>
          <p:cNvSpPr>
            <a:spLocks noGrp="1"/>
          </p:cNvSpPr>
          <p:nvPr>
            <p:ph type="sldNum" sz="quarter" idx="5"/>
          </p:nvPr>
        </p:nvSpPr>
        <p:spPr/>
        <p:txBody>
          <a:bodyPr/>
          <a:lstStyle/>
          <a:p>
            <a:fld id="{06A421D0-92D5-5247-8317-838174875AE0}" type="slidenum">
              <a:rPr lang="en-US" smtClean="0"/>
              <a:t>5</a:t>
            </a:fld>
            <a:endParaRPr lang="en-US"/>
          </a:p>
        </p:txBody>
      </p:sp>
    </p:spTree>
    <p:extLst>
      <p:ext uri="{BB962C8B-B14F-4D97-AF65-F5344CB8AC3E}">
        <p14:creationId xmlns:p14="http://schemas.microsoft.com/office/powerpoint/2010/main" val="292112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-important to</a:t>
            </a:r>
            <a:r>
              <a:rPr lang="en-US" baseline="0" dirty="0"/>
              <a:t> consider/understand variation in how diseases manifest</a:t>
            </a:r>
            <a:r>
              <a:rPr lang="mr-IN" baseline="0" dirty="0"/>
              <a:t>–</a:t>
            </a:r>
            <a:r>
              <a:rPr lang="en-US" baseline="0" dirty="0"/>
              <a:t> we’ll need diff intervention and control strategies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-goal = build off previous analyses, introduce more nuanced framework</a:t>
            </a:r>
            <a:endParaRPr lang="en-US" dirty="0"/>
          </a:p>
          <a:p>
            <a:r>
              <a:rPr lang="en-US" baseline="0" dirty="0"/>
              <a:t>-focused on directly-transmitted viruses (didn’t include vector-borne or reverse)</a:t>
            </a:r>
          </a:p>
          <a:p>
            <a:endParaRPr lang="en-US" baseline="0" dirty="0"/>
          </a:p>
        </p:txBody>
      </p:sp>
      <p:sp>
        <p:nvSpPr>
          <p:cNvPr id="4" name="Slide Number Placeholder 3"/>
          <p:cNvSpPr>
            <a:spLocks noGrp="1"/>
          </p:cNvSpPr>
          <p:nvPr>
            <p:ph type="sldNum" sz="quarter" idx="10"/>
          </p:nvPr>
        </p:nvSpPr>
        <p:spPr/>
        <p:txBody>
          <a:bodyPr/>
          <a:lstStyle/>
          <a:p>
            <a:fld id="{06A421D0-92D5-5247-8317-838174875AE0}" type="slidenum">
              <a:rPr lang="en-US" smtClean="0"/>
              <a:t>6</a:t>
            </a:fld>
            <a:endParaRPr lang="en-US"/>
          </a:p>
        </p:txBody>
      </p:sp>
    </p:spTree>
    <p:extLst>
      <p:ext uri="{BB962C8B-B14F-4D97-AF65-F5344CB8AC3E}">
        <p14:creationId xmlns:p14="http://schemas.microsoft.com/office/powerpoint/2010/main" val="3344504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7</a:t>
            </a:fld>
            <a:endParaRPr lang="en-US"/>
          </a:p>
        </p:txBody>
      </p:sp>
    </p:spTree>
    <p:extLst>
      <p:ext uri="{BB962C8B-B14F-4D97-AF65-F5344CB8AC3E}">
        <p14:creationId xmlns:p14="http://schemas.microsoft.com/office/powerpoint/2010/main" val="177743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Started with previously published database</a:t>
            </a:r>
          </a:p>
          <a:p>
            <a:r>
              <a:rPr lang="en-US" baseline="0" dirty="0"/>
              <a:t>but focused on subset</a:t>
            </a:r>
          </a:p>
          <a:p>
            <a:r>
              <a:rPr lang="en-US" baseline="0" dirty="0"/>
              <a:t>-directly-transmitted—no vector-borne</a:t>
            </a:r>
          </a:p>
          <a:p>
            <a:r>
              <a:rPr lang="en-US" baseline="0" dirty="0"/>
              <a:t>-hosts defined as reservoir + evidence of direct spillover to humans</a:t>
            </a:r>
          </a:p>
          <a:p>
            <a:r>
              <a:rPr lang="en-US" baseline="0" dirty="0"/>
              <a:t>-grouped by host order (rabies example)</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6A421D0-92D5-5247-8317-838174875AE0}" type="slidenum">
              <a:rPr lang="en-US" smtClean="0"/>
              <a:t>8</a:t>
            </a:fld>
            <a:endParaRPr lang="en-US"/>
          </a:p>
        </p:txBody>
      </p:sp>
    </p:spTree>
    <p:extLst>
      <p:ext uri="{BB962C8B-B14F-4D97-AF65-F5344CB8AC3E}">
        <p14:creationId xmlns:p14="http://schemas.microsoft.com/office/powerpoint/2010/main" val="2877788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1</a:t>
            </a:r>
            <a:r>
              <a:rPr lang="en-GB" sz="1200" kern="1200" baseline="30000" dirty="0">
                <a:solidFill>
                  <a:schemeClr val="tx1"/>
                </a:solidFill>
                <a:effectLst/>
                <a:latin typeface="+mn-lt"/>
                <a:ea typeface="+mn-ea"/>
                <a:cs typeface="+mn-cs"/>
              </a:rPr>
              <a:t>st</a:t>
            </a:r>
            <a:r>
              <a:rPr lang="en-GB" sz="1200" kern="1200" dirty="0">
                <a:solidFill>
                  <a:schemeClr val="tx1"/>
                </a:solidFill>
                <a:effectLst/>
                <a:latin typeface="+mn-lt"/>
                <a:ea typeface="+mn-ea"/>
                <a:cs typeface="+mn-cs"/>
              </a:rPr>
              <a:t> GAM: response variable = case fatality rate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-partial effect plot of host </a:t>
            </a:r>
            <a:r>
              <a:rPr lang="en-GB" sz="1200" kern="1200" dirty="0" err="1">
                <a:solidFill>
                  <a:schemeClr val="tx1"/>
                </a:solidFill>
                <a:effectLst/>
                <a:latin typeface="+mn-lt"/>
                <a:ea typeface="+mn-ea"/>
                <a:cs typeface="+mn-cs"/>
              </a:rPr>
              <a:t>phylo</a:t>
            </a:r>
            <a:r>
              <a:rPr lang="en-GB" sz="1200" kern="1200" baseline="0" dirty="0">
                <a:solidFill>
                  <a:schemeClr val="tx1"/>
                </a:solidFill>
                <a:effectLst/>
                <a:latin typeface="+mn-lt"/>
                <a:ea typeface="+mn-ea"/>
                <a:cs typeface="+mn-cs"/>
              </a:rPr>
              <a:t> </a:t>
            </a:r>
            <a:r>
              <a:rPr lang="en-GB" sz="1200" kern="1200" baseline="0" dirty="0" err="1">
                <a:solidFill>
                  <a:schemeClr val="tx1"/>
                </a:solidFill>
                <a:effectLst/>
                <a:latin typeface="+mn-lt"/>
                <a:ea typeface="+mn-ea"/>
                <a:cs typeface="+mn-cs"/>
              </a:rPr>
              <a:t>dist</a:t>
            </a:r>
            <a:r>
              <a:rPr lang="en-GB" sz="1200" kern="1200" baseline="0" dirty="0">
                <a:solidFill>
                  <a:schemeClr val="tx1"/>
                </a:solidFill>
                <a:effectLst/>
                <a:latin typeface="+mn-lt"/>
                <a:ea typeface="+mn-ea"/>
                <a:cs typeface="+mn-cs"/>
              </a:rPr>
              <a:t> on human case fatality</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-main trend = for distantly related, effect size line is above 0</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US" dirty="0"/>
              <a:t>Additional predictors:</a:t>
            </a:r>
          </a:p>
          <a:p>
            <a:pPr marL="285750" indent="-285750">
              <a:buFont typeface="Arial"/>
              <a:buChar char="•"/>
            </a:pPr>
            <a:r>
              <a:rPr lang="en-US" dirty="0"/>
              <a:t>Change in the urban to rural human population ratio</a:t>
            </a:r>
          </a:p>
          <a:p>
            <a:pPr marL="285750" indent="-285750">
              <a:buFont typeface="Arial"/>
              <a:buChar char="•"/>
            </a:pPr>
            <a:r>
              <a:rPr lang="en-US" dirty="0"/>
              <a:t>Overlap with crop and urban land</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baseline="0" dirty="0">
                <a:solidFill>
                  <a:schemeClr val="tx1"/>
                </a:solidFill>
                <a:effectLst/>
                <a:latin typeface="+mn-lt"/>
                <a:ea typeface="+mn-ea"/>
                <a:cs typeface="+mn-cs"/>
              </a:rPr>
              <a:t>But the main trend here is that human case fatality rate increases with host phylogenetic distance from humans. So host species that are distantly related to humans, which we previously observed tend to have high zoonotic potential, are also associated with viruses that have high human case fatality rates. </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6A421D0-92D5-5247-8317-838174875AE0}" type="slidenum">
              <a:rPr lang="en-US" smtClean="0"/>
              <a:t>9</a:t>
            </a:fld>
            <a:endParaRPr lang="en-US"/>
          </a:p>
        </p:txBody>
      </p:sp>
    </p:spTree>
    <p:extLst>
      <p:ext uri="{BB962C8B-B14F-4D97-AF65-F5344CB8AC3E}">
        <p14:creationId xmlns:p14="http://schemas.microsoft.com/office/powerpoint/2010/main" val="3366829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B89F9B1-FE73-EF43-A7A8-341C1D875B2C}"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68B69835-B64F-0140-B7EE-B369F61A5001}" type="slidenum">
              <a:rPr lang="en-US" smtClean="0"/>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89F9B1-FE73-EF43-A7A8-341C1D875B2C}"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69835-B64F-0140-B7EE-B369F61A50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89F9B1-FE73-EF43-A7A8-341C1D875B2C}"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69835-B64F-0140-B7EE-B369F61A500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89F9B1-FE73-EF43-A7A8-341C1D875B2C}" type="datetimeFigureOut">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69835-B64F-0140-B7EE-B369F61A50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B89F9B1-FE73-EF43-A7A8-341C1D875B2C}" type="datetimeFigureOut">
              <a:rPr lang="en-US" smtClean="0"/>
              <a:t>1/11/20</a:t>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B69835-B64F-0140-B7EE-B369F61A5001}" type="slidenum">
              <a:rPr lang="en-US" smtClean="0"/>
              <a:t>‹#›</a:t>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a:t>Click to edit Master title style</a:t>
            </a:r>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89F9B1-FE73-EF43-A7A8-341C1D875B2C}" type="datetimeFigureOut">
              <a:rPr lang="en-US" smtClean="0"/>
              <a:t>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69835-B64F-0140-B7EE-B369F61A500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89F9B1-FE73-EF43-A7A8-341C1D875B2C}" type="datetimeFigureOut">
              <a:rPr lang="en-US" smtClean="0"/>
              <a:t>1/11/20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B69835-B64F-0140-B7EE-B369F61A500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89F9B1-FE73-EF43-A7A8-341C1D875B2C}" type="datetimeFigureOut">
              <a:rPr lang="en-US" smtClean="0"/>
              <a:t>1/11/20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B69835-B64F-0140-B7EE-B369F61A50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89F9B1-FE73-EF43-A7A8-341C1D875B2C}" type="datetimeFigureOut">
              <a:rPr lang="en-US" smtClean="0"/>
              <a:t>1/11/20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B69835-B64F-0140-B7EE-B369F61A50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89F9B1-FE73-EF43-A7A8-341C1D875B2C}" type="datetimeFigureOut">
              <a:rPr lang="en-US" smtClean="0"/>
              <a:t>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B69835-B64F-0140-B7EE-B369F61A5001}" type="slidenum">
              <a:rPr lang="en-US" smtClean="0"/>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fld id="{6B89F9B1-FE73-EF43-A7A8-341C1D875B2C}" type="datetimeFigureOut">
              <a:rPr lang="en-US" smtClean="0"/>
              <a:t>1/11/20</a:t>
            </a:fld>
            <a:endParaRPr lang="en-US"/>
          </a:p>
        </p:txBody>
      </p:sp>
      <p:sp>
        <p:nvSpPr>
          <p:cNvPr id="7" name="Slide Number Placeholder 6"/>
          <p:cNvSpPr>
            <a:spLocks noGrp="1"/>
          </p:cNvSpPr>
          <p:nvPr>
            <p:ph type="sldNum" sz="quarter" idx="12"/>
          </p:nvPr>
        </p:nvSpPr>
        <p:spPr/>
        <p:txBody>
          <a:bodyPr/>
          <a:lstStyle/>
          <a:p>
            <a:fld id="{68B69835-B64F-0140-B7EE-B369F61A5001}" type="slidenum">
              <a:rPr lang="en-US" smtClean="0"/>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6B89F9B1-FE73-EF43-A7A8-341C1D875B2C}" type="datetimeFigureOut">
              <a:rPr lang="en-US" smtClean="0"/>
              <a:t>1/11/20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68B69835-B64F-0140-B7EE-B369F61A5001}" type="slidenum">
              <a:rPr lang="en-US" smtClean="0"/>
              <a:t>‹#›</a:t>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2D2E5A-8F05-304F-99AE-E65052038A38}"/>
              </a:ext>
            </a:extLst>
          </p:cNvPr>
          <p:cNvSpPr/>
          <p:nvPr/>
        </p:nvSpPr>
        <p:spPr>
          <a:xfrm>
            <a:off x="345452" y="626523"/>
            <a:ext cx="7132320" cy="3931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3522" y="6105794"/>
            <a:ext cx="9072715" cy="830997"/>
          </a:xfrm>
          <a:prstGeom prst="rect">
            <a:avLst/>
          </a:prstGeom>
          <a:noFill/>
        </p:spPr>
        <p:txBody>
          <a:bodyPr wrap="square" rtlCol="0">
            <a:spAutoFit/>
          </a:bodyPr>
          <a:lstStyle/>
          <a:p>
            <a:r>
              <a:rPr lang="en-US" baseline="30000" dirty="0"/>
              <a:t>*</a:t>
            </a:r>
            <a:r>
              <a:rPr lang="en-US" dirty="0"/>
              <a:t>Co-senior authors</a:t>
            </a:r>
          </a:p>
          <a:p>
            <a:r>
              <a:rPr lang="en-US" baseline="30000" dirty="0"/>
              <a:t>1</a:t>
            </a:r>
            <a:r>
              <a:rPr lang="en-US" dirty="0"/>
              <a:t>University of California, Berkeley</a:t>
            </a:r>
          </a:p>
          <a:p>
            <a:endParaRPr lang="en-US" baseline="30000" dirty="0"/>
          </a:p>
        </p:txBody>
      </p:sp>
      <p:sp>
        <p:nvSpPr>
          <p:cNvPr id="6" name="TextBox 5"/>
          <p:cNvSpPr txBox="1"/>
          <p:nvPr/>
        </p:nvSpPr>
        <p:spPr>
          <a:xfrm>
            <a:off x="466926" y="782241"/>
            <a:ext cx="6858000" cy="3539430"/>
          </a:xfrm>
          <a:prstGeom prst="rect">
            <a:avLst/>
          </a:prstGeom>
          <a:noFill/>
        </p:spPr>
        <p:txBody>
          <a:bodyPr wrap="square" rtlCol="0">
            <a:spAutoFit/>
          </a:bodyPr>
          <a:lstStyle/>
          <a:p>
            <a:r>
              <a:rPr lang="en-US" sz="2800" dirty="0"/>
              <a:t>Host phylogenetic distance drives trends in virulence and transmissibility across the animal-human interface</a:t>
            </a:r>
          </a:p>
          <a:p>
            <a:endParaRPr lang="en-US" sz="2800" dirty="0"/>
          </a:p>
          <a:p>
            <a:r>
              <a:rPr lang="fr-FR" sz="2800" i="1" dirty="0"/>
              <a:t>La distance phylogénétique de l'hôte détermine les tendances de virulence et de transmissibilité à travers l'interface animal-humain</a:t>
            </a:r>
            <a:endParaRPr lang="en-US" sz="2800" i="1" dirty="0"/>
          </a:p>
        </p:txBody>
      </p:sp>
      <p:sp>
        <p:nvSpPr>
          <p:cNvPr id="8" name="TextBox 7"/>
          <p:cNvSpPr txBox="1"/>
          <p:nvPr/>
        </p:nvSpPr>
        <p:spPr>
          <a:xfrm>
            <a:off x="564516" y="4700935"/>
            <a:ext cx="6703641" cy="646331"/>
          </a:xfrm>
          <a:prstGeom prst="rect">
            <a:avLst/>
          </a:prstGeom>
          <a:noFill/>
        </p:spPr>
        <p:txBody>
          <a:bodyPr wrap="square" rtlCol="0">
            <a:spAutoFit/>
          </a:bodyPr>
          <a:lstStyle/>
          <a:p>
            <a:r>
              <a:rPr lang="en-US" dirty="0">
                <a:solidFill>
                  <a:schemeClr val="tx1"/>
                </a:solidFill>
              </a:rPr>
              <a:t>Sarah Guth</a:t>
            </a:r>
            <a:r>
              <a:rPr lang="en-US" baseline="30000" dirty="0">
                <a:solidFill>
                  <a:schemeClr val="tx1"/>
                </a:solidFill>
              </a:rPr>
              <a:t>1</a:t>
            </a:r>
            <a:r>
              <a:rPr lang="en-US" dirty="0">
                <a:solidFill>
                  <a:schemeClr val="tx1"/>
                </a:solidFill>
              </a:rPr>
              <a:t>, Elisa Visher</a:t>
            </a:r>
            <a:r>
              <a:rPr lang="en-US" baseline="30000" dirty="0">
                <a:solidFill>
                  <a:schemeClr val="tx1"/>
                </a:solidFill>
              </a:rPr>
              <a:t>1</a:t>
            </a:r>
            <a:r>
              <a:rPr lang="en-US" dirty="0">
                <a:solidFill>
                  <a:schemeClr val="tx1"/>
                </a:solidFill>
              </a:rPr>
              <a:t>, Mike Boots</a:t>
            </a:r>
            <a:r>
              <a:rPr lang="en-US" baseline="30000" dirty="0">
                <a:solidFill>
                  <a:schemeClr val="tx1"/>
                </a:solidFill>
              </a:rPr>
              <a:t>1*</a:t>
            </a:r>
            <a:r>
              <a:rPr lang="en-US" dirty="0">
                <a:solidFill>
                  <a:schemeClr val="tx1"/>
                </a:solidFill>
              </a:rPr>
              <a:t>, and Cara E. Brook</a:t>
            </a:r>
            <a:r>
              <a:rPr lang="en-US" baseline="30000" dirty="0">
                <a:solidFill>
                  <a:schemeClr val="tx1"/>
                </a:solidFill>
              </a:rPr>
              <a:t>1</a:t>
            </a:r>
            <a:r>
              <a:rPr lang="en-US" dirty="0">
                <a:solidFill>
                  <a:schemeClr val="tx1"/>
                </a:solidFill>
              </a:rPr>
              <a:t>*</a:t>
            </a:r>
          </a:p>
          <a:p>
            <a:endParaRPr lang="en-US" dirty="0"/>
          </a:p>
        </p:txBody>
      </p:sp>
      <p:sp>
        <p:nvSpPr>
          <p:cNvPr id="9" name="TextBox 8"/>
          <p:cNvSpPr txBox="1"/>
          <p:nvPr/>
        </p:nvSpPr>
        <p:spPr>
          <a:xfrm>
            <a:off x="282259" y="308066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75779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8506" y="154932"/>
            <a:ext cx="8566988" cy="1569660"/>
          </a:xfrm>
          <a:prstGeom prst="rect">
            <a:avLst/>
          </a:prstGeom>
          <a:noFill/>
        </p:spPr>
        <p:txBody>
          <a:bodyPr wrap="square" rtlCol="0">
            <a:spAutoFit/>
          </a:bodyPr>
          <a:lstStyle/>
          <a:p>
            <a:pPr algn="ctr"/>
            <a:r>
              <a:rPr lang="mr-IN" sz="2400" dirty="0"/>
              <a:t>…</a:t>
            </a:r>
            <a:r>
              <a:rPr lang="en-US" sz="2400" dirty="0"/>
              <a:t>but these </a:t>
            </a:r>
            <a:r>
              <a:rPr lang="en-US" sz="2400" b="1" dirty="0"/>
              <a:t>virulent viruses </a:t>
            </a:r>
            <a:r>
              <a:rPr lang="en-US" sz="2400" dirty="0"/>
              <a:t>in distant hosts are also the </a:t>
            </a:r>
            <a:r>
              <a:rPr lang="en-US" sz="2400" b="1" dirty="0"/>
              <a:t>least transmissible </a:t>
            </a:r>
            <a:r>
              <a:rPr lang="en-US" sz="2400" dirty="0"/>
              <a:t>between humans</a:t>
            </a:r>
          </a:p>
          <a:p>
            <a:pPr algn="ctr"/>
            <a:r>
              <a:rPr lang="fr-FR" sz="2400" i="1" dirty="0"/>
              <a:t>… mais ces virus virulents chez des hôtes éloignés sont aussi les moins transmissibles entre humains</a:t>
            </a:r>
            <a:endParaRPr lang="en-US" sz="2400" i="1" dirty="0"/>
          </a:p>
        </p:txBody>
      </p:sp>
      <p:pic>
        <p:nvPicPr>
          <p:cNvPr id="3" name="Picture 2" descr="A close up of a map&#10;&#10;Description automatically generated">
            <a:extLst>
              <a:ext uri="{FF2B5EF4-FFF2-40B4-BE49-F238E27FC236}">
                <a16:creationId xmlns:a16="http://schemas.microsoft.com/office/drawing/2014/main" id="{4A800C88-D5FB-8F41-81E3-E25A76C76E0E}"/>
              </a:ext>
            </a:extLst>
          </p:cNvPr>
          <p:cNvPicPr>
            <a:picLocks noChangeAspect="1"/>
          </p:cNvPicPr>
          <p:nvPr/>
        </p:nvPicPr>
        <p:blipFill>
          <a:blip r:embed="rId3"/>
          <a:stretch>
            <a:fillRect/>
          </a:stretch>
        </p:blipFill>
        <p:spPr>
          <a:xfrm>
            <a:off x="1748595" y="1740130"/>
            <a:ext cx="5852160" cy="4233478"/>
          </a:xfrm>
          <a:prstGeom prst="rect">
            <a:avLst/>
          </a:prstGeom>
        </p:spPr>
      </p:pic>
      <p:sp>
        <p:nvSpPr>
          <p:cNvPr id="8" name="TextBox 7">
            <a:extLst>
              <a:ext uri="{FF2B5EF4-FFF2-40B4-BE49-F238E27FC236}">
                <a16:creationId xmlns:a16="http://schemas.microsoft.com/office/drawing/2014/main" id="{D433010D-3AA4-674C-B8CF-D114AFE8C1B3}"/>
              </a:ext>
            </a:extLst>
          </p:cNvPr>
          <p:cNvSpPr txBox="1"/>
          <p:nvPr/>
        </p:nvSpPr>
        <p:spPr>
          <a:xfrm>
            <a:off x="1813961" y="5973608"/>
            <a:ext cx="5786794" cy="646331"/>
          </a:xfrm>
          <a:prstGeom prst="rect">
            <a:avLst/>
          </a:prstGeom>
          <a:solidFill>
            <a:schemeClr val="bg1"/>
          </a:solidFill>
        </p:spPr>
        <p:txBody>
          <a:bodyPr wrap="square" rtlCol="0">
            <a:spAutoFit/>
          </a:bodyPr>
          <a:lstStyle/>
          <a:p>
            <a:pPr algn="ctr"/>
            <a:r>
              <a:rPr lang="en-US" i="1" dirty="0"/>
              <a:t>distance </a:t>
            </a:r>
            <a:r>
              <a:rPr lang="en-US" i="1" dirty="0" err="1"/>
              <a:t>phylogénétique</a:t>
            </a:r>
            <a:r>
              <a:rPr lang="en-US" i="1" dirty="0"/>
              <a:t> </a:t>
            </a:r>
            <a:r>
              <a:rPr lang="en-US" i="1" dirty="0" err="1"/>
              <a:t>maximale</a:t>
            </a:r>
            <a:r>
              <a:rPr lang="en-US" i="1" dirty="0"/>
              <a:t> de </a:t>
            </a:r>
            <a:r>
              <a:rPr lang="en-US" i="1" dirty="0" err="1"/>
              <a:t>l'hôte</a:t>
            </a:r>
            <a:r>
              <a:rPr lang="en-US" i="1" dirty="0"/>
              <a:t> par rapport aux </a:t>
            </a:r>
            <a:r>
              <a:rPr lang="en-US" i="1" dirty="0" err="1"/>
              <a:t>humains</a:t>
            </a:r>
            <a:endParaRPr lang="en-US" i="1" dirty="0"/>
          </a:p>
        </p:txBody>
      </p:sp>
      <p:sp>
        <p:nvSpPr>
          <p:cNvPr id="5" name="TextBox 4">
            <a:extLst>
              <a:ext uri="{FF2B5EF4-FFF2-40B4-BE49-F238E27FC236}">
                <a16:creationId xmlns:a16="http://schemas.microsoft.com/office/drawing/2014/main" id="{85B7D055-939E-B64D-9786-FCE99FAD69F1}"/>
              </a:ext>
            </a:extLst>
          </p:cNvPr>
          <p:cNvSpPr txBox="1"/>
          <p:nvPr/>
        </p:nvSpPr>
        <p:spPr>
          <a:xfrm rot="16200000">
            <a:off x="-810609" y="3995368"/>
            <a:ext cx="4879810" cy="369334"/>
          </a:xfrm>
          <a:prstGeom prst="rect">
            <a:avLst/>
          </a:prstGeom>
          <a:solidFill>
            <a:schemeClr val="bg1"/>
          </a:solidFill>
        </p:spPr>
        <p:txBody>
          <a:bodyPr wrap="square" rtlCol="0">
            <a:spAutoFit/>
          </a:bodyPr>
          <a:lstStyle/>
          <a:p>
            <a:pPr algn="ctr"/>
            <a:r>
              <a:rPr lang="en-US" i="1" dirty="0" err="1"/>
              <a:t>Effet</a:t>
            </a:r>
            <a:r>
              <a:rPr lang="en-US" i="1" dirty="0"/>
              <a:t> sur la </a:t>
            </a:r>
            <a:r>
              <a:rPr lang="en-US" i="1" dirty="0" err="1"/>
              <a:t>transmissibilité</a:t>
            </a:r>
            <a:r>
              <a:rPr lang="en-US" i="1" dirty="0"/>
              <a:t> </a:t>
            </a:r>
            <a:r>
              <a:rPr lang="en-US" i="1" dirty="0" err="1"/>
              <a:t>humaine</a:t>
            </a:r>
            <a:endParaRPr lang="en-US" i="1" dirty="0"/>
          </a:p>
        </p:txBody>
      </p:sp>
    </p:spTree>
    <p:extLst>
      <p:ext uri="{BB962C8B-B14F-4D97-AF65-F5344CB8AC3E}">
        <p14:creationId xmlns:p14="http://schemas.microsoft.com/office/powerpoint/2010/main" val="1592559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ppF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478" y="1698268"/>
            <a:ext cx="6137044" cy="4910328"/>
          </a:xfrm>
          <a:prstGeom prst="rect">
            <a:avLst/>
          </a:prstGeom>
        </p:spPr>
      </p:pic>
      <p:sp>
        <p:nvSpPr>
          <p:cNvPr id="7" name="TextBox 6"/>
          <p:cNvSpPr txBox="1"/>
          <p:nvPr/>
        </p:nvSpPr>
        <p:spPr>
          <a:xfrm>
            <a:off x="443466" y="249404"/>
            <a:ext cx="8083207" cy="1384995"/>
          </a:xfrm>
          <a:prstGeom prst="rect">
            <a:avLst/>
          </a:prstGeom>
          <a:noFill/>
        </p:spPr>
        <p:txBody>
          <a:bodyPr wrap="square" rtlCol="0">
            <a:spAutoFit/>
          </a:bodyPr>
          <a:lstStyle/>
          <a:p>
            <a:pPr algn="ctr"/>
            <a:r>
              <a:rPr lang="en-US" sz="2800" dirty="0"/>
              <a:t>Following spillover, a </a:t>
            </a:r>
            <a:r>
              <a:rPr lang="en-US" sz="2800" b="1" dirty="0"/>
              <a:t>relationship between virulence and transmission </a:t>
            </a:r>
            <a:r>
              <a:rPr lang="en-US" sz="2800" dirty="0"/>
              <a:t>may constrain highly virulent viruses</a:t>
            </a:r>
          </a:p>
        </p:txBody>
      </p:sp>
      <p:sp>
        <p:nvSpPr>
          <p:cNvPr id="5" name="TextBox 4">
            <a:extLst>
              <a:ext uri="{FF2B5EF4-FFF2-40B4-BE49-F238E27FC236}">
                <a16:creationId xmlns:a16="http://schemas.microsoft.com/office/drawing/2014/main" id="{F75C2238-FB41-D449-A91F-3367C909A827}"/>
              </a:ext>
            </a:extLst>
          </p:cNvPr>
          <p:cNvSpPr txBox="1"/>
          <p:nvPr/>
        </p:nvSpPr>
        <p:spPr>
          <a:xfrm rot="16200000">
            <a:off x="-775165" y="3984024"/>
            <a:ext cx="4879810" cy="369334"/>
          </a:xfrm>
          <a:prstGeom prst="rect">
            <a:avLst/>
          </a:prstGeom>
          <a:solidFill>
            <a:schemeClr val="bg1"/>
          </a:solidFill>
        </p:spPr>
        <p:txBody>
          <a:bodyPr wrap="square" rtlCol="0">
            <a:spAutoFit/>
          </a:bodyPr>
          <a:lstStyle/>
          <a:p>
            <a:pPr algn="ctr"/>
            <a:r>
              <a:rPr lang="en-US" i="1" dirty="0" err="1"/>
              <a:t>Effet</a:t>
            </a:r>
            <a:r>
              <a:rPr lang="en-US" i="1" dirty="0"/>
              <a:t> sur la </a:t>
            </a:r>
            <a:r>
              <a:rPr lang="en-US" i="1" dirty="0" err="1"/>
              <a:t>transmissibilité</a:t>
            </a:r>
            <a:r>
              <a:rPr lang="en-US" i="1" dirty="0"/>
              <a:t> </a:t>
            </a:r>
            <a:r>
              <a:rPr lang="en-US" i="1" dirty="0" err="1"/>
              <a:t>humaine</a:t>
            </a:r>
            <a:endParaRPr lang="en-US" i="1" dirty="0"/>
          </a:p>
        </p:txBody>
      </p:sp>
      <p:sp>
        <p:nvSpPr>
          <p:cNvPr id="9" name="TextBox 8">
            <a:extLst>
              <a:ext uri="{FF2B5EF4-FFF2-40B4-BE49-F238E27FC236}">
                <a16:creationId xmlns:a16="http://schemas.microsoft.com/office/drawing/2014/main" id="{34C7ED58-B3E6-9744-8D0F-F02606C19C9D}"/>
              </a:ext>
            </a:extLst>
          </p:cNvPr>
          <p:cNvSpPr txBox="1"/>
          <p:nvPr/>
        </p:nvSpPr>
        <p:spPr>
          <a:xfrm>
            <a:off x="1480072" y="6391193"/>
            <a:ext cx="6152817" cy="369332"/>
          </a:xfrm>
          <a:prstGeom prst="rect">
            <a:avLst/>
          </a:prstGeom>
          <a:solidFill>
            <a:schemeClr val="bg1"/>
          </a:solidFill>
        </p:spPr>
        <p:txBody>
          <a:bodyPr wrap="square" rtlCol="0">
            <a:spAutoFit/>
          </a:bodyPr>
          <a:lstStyle/>
          <a:p>
            <a:pPr algn="ctr"/>
            <a:r>
              <a:rPr lang="fr-FR" dirty="0"/>
              <a:t>Effet sur le taux de létalité humaine</a:t>
            </a:r>
            <a:endParaRPr lang="en-US" dirty="0"/>
          </a:p>
        </p:txBody>
      </p:sp>
    </p:spTree>
    <p:extLst>
      <p:ext uri="{BB962C8B-B14F-4D97-AF65-F5344CB8AC3E}">
        <p14:creationId xmlns:p14="http://schemas.microsoft.com/office/powerpoint/2010/main" val="403635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1500" y="920621"/>
            <a:ext cx="7800999" cy="5016758"/>
          </a:xfrm>
          <a:prstGeom prst="rect">
            <a:avLst/>
          </a:prstGeom>
          <a:solidFill>
            <a:schemeClr val="bg1"/>
          </a:solidFill>
        </p:spPr>
        <p:txBody>
          <a:bodyPr wrap="square" rtlCol="0">
            <a:spAutoFit/>
          </a:bodyPr>
          <a:lstStyle/>
          <a:p>
            <a:pPr algn="ctr"/>
            <a:r>
              <a:rPr lang="en-US" sz="3200" dirty="0"/>
              <a:t>Does the </a:t>
            </a:r>
            <a:r>
              <a:rPr lang="en-US" sz="3200" b="1" dirty="0"/>
              <a:t>pathway</a:t>
            </a:r>
            <a:r>
              <a:rPr lang="en-US" sz="3200" dirty="0"/>
              <a:t> of zoonotic emergence change the </a:t>
            </a:r>
            <a:r>
              <a:rPr lang="en-US" sz="3200" b="1" dirty="0"/>
              <a:t>relationship </a:t>
            </a:r>
            <a:r>
              <a:rPr lang="en-US" sz="3200" dirty="0"/>
              <a:t>between host </a:t>
            </a:r>
            <a:r>
              <a:rPr lang="en-US" sz="3200" b="1" dirty="0"/>
              <a:t>phylogenetic distance </a:t>
            </a:r>
            <a:r>
              <a:rPr lang="en-US" sz="3200" dirty="0"/>
              <a:t>from humans and </a:t>
            </a:r>
            <a:r>
              <a:rPr lang="en-US" sz="3200" b="1" dirty="0"/>
              <a:t>zoonotic risk</a:t>
            </a:r>
            <a:r>
              <a:rPr lang="en-US" sz="3200" dirty="0"/>
              <a:t>? </a:t>
            </a:r>
          </a:p>
          <a:p>
            <a:pPr algn="ctr"/>
            <a:endParaRPr lang="en-US" sz="3200" i="1" dirty="0"/>
          </a:p>
          <a:p>
            <a:pPr algn="ctr"/>
            <a:r>
              <a:rPr lang="fr-FR" sz="3200" i="1" dirty="0"/>
              <a:t>La voie d'émergence zoonotique modifie-t-elle la relation entre la distance phylogénétique de l'hôte par rapport aux humains et le risque zoonotique?</a:t>
            </a:r>
            <a:endParaRPr lang="en-US" sz="3200" i="1" dirty="0"/>
          </a:p>
        </p:txBody>
      </p:sp>
    </p:spTree>
    <p:extLst>
      <p:ext uri="{BB962C8B-B14F-4D97-AF65-F5344CB8AC3E}">
        <p14:creationId xmlns:p14="http://schemas.microsoft.com/office/powerpoint/2010/main" val="4093300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0700" y="0"/>
            <a:ext cx="8096250" cy="6858000"/>
          </a:xfrm>
          <a:prstGeom prst="rect">
            <a:avLst/>
          </a:prstGeom>
        </p:spPr>
      </p:pic>
      <p:sp>
        <p:nvSpPr>
          <p:cNvPr id="3" name="TextBox 2"/>
          <p:cNvSpPr txBox="1"/>
          <p:nvPr/>
        </p:nvSpPr>
        <p:spPr>
          <a:xfrm>
            <a:off x="520700" y="270862"/>
            <a:ext cx="3471768" cy="584776"/>
          </a:xfrm>
          <a:prstGeom prst="rect">
            <a:avLst/>
          </a:prstGeom>
          <a:noFill/>
        </p:spPr>
        <p:txBody>
          <a:bodyPr wrap="square" rtlCol="0">
            <a:spAutoFit/>
          </a:bodyPr>
          <a:lstStyle/>
          <a:p>
            <a:pPr algn="ctr"/>
            <a:r>
              <a:rPr lang="en-US" sz="3200" b="1" dirty="0"/>
              <a:t>Nipah Virus</a:t>
            </a:r>
          </a:p>
        </p:txBody>
      </p:sp>
      <p:cxnSp>
        <p:nvCxnSpPr>
          <p:cNvPr id="5" name="Straight Arrow Connector 4"/>
          <p:cNvCxnSpPr/>
          <p:nvPr/>
        </p:nvCxnSpPr>
        <p:spPr>
          <a:xfrm>
            <a:off x="3487529" y="2087802"/>
            <a:ext cx="2647939" cy="64571"/>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996586" y="3711132"/>
            <a:ext cx="1162509" cy="369332"/>
          </a:xfrm>
          <a:prstGeom prst="rect">
            <a:avLst/>
          </a:prstGeom>
          <a:solidFill>
            <a:srgbClr val="FFFFFF"/>
          </a:solidFill>
        </p:spPr>
        <p:txBody>
          <a:bodyPr wrap="square" rtlCol="0">
            <a:spAutoFit/>
          </a:bodyPr>
          <a:lstStyle/>
          <a:p>
            <a:r>
              <a:rPr lang="en-US" b="1" dirty="0"/>
              <a:t>40% CFR</a:t>
            </a:r>
          </a:p>
        </p:txBody>
      </p:sp>
      <p:sp>
        <p:nvSpPr>
          <p:cNvPr id="8" name="TextBox 7"/>
          <p:cNvSpPr txBox="1"/>
          <p:nvPr/>
        </p:nvSpPr>
        <p:spPr>
          <a:xfrm>
            <a:off x="4843791" y="1711158"/>
            <a:ext cx="1162509" cy="369332"/>
          </a:xfrm>
          <a:prstGeom prst="rect">
            <a:avLst/>
          </a:prstGeom>
          <a:solidFill>
            <a:srgbClr val="FFFFFF"/>
          </a:solidFill>
        </p:spPr>
        <p:txBody>
          <a:bodyPr wrap="square" rtlCol="0">
            <a:spAutoFit/>
          </a:bodyPr>
          <a:lstStyle/>
          <a:p>
            <a:r>
              <a:rPr lang="en-US" b="1" dirty="0"/>
              <a:t>70% CFR</a:t>
            </a:r>
          </a:p>
        </p:txBody>
      </p:sp>
    </p:spTree>
    <p:extLst>
      <p:ext uri="{BB962C8B-B14F-4D97-AF65-F5344CB8AC3E}">
        <p14:creationId xmlns:p14="http://schemas.microsoft.com/office/powerpoint/2010/main" val="4276616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00349" y="1997840"/>
            <a:ext cx="3155039" cy="2862323"/>
          </a:xfrm>
          <a:prstGeom prst="rect">
            <a:avLst/>
          </a:prstGeom>
          <a:solidFill>
            <a:srgbClr val="FFFFFF"/>
          </a:solidFill>
        </p:spPr>
        <p:txBody>
          <a:bodyPr wrap="square" rtlCol="0">
            <a:spAutoFit/>
          </a:bodyPr>
          <a:lstStyle/>
          <a:p>
            <a:r>
              <a:rPr lang="en-US" dirty="0"/>
              <a:t>Defining the </a:t>
            </a:r>
            <a:r>
              <a:rPr lang="en-US" b="1" dirty="0"/>
              <a:t>spillover type </a:t>
            </a:r>
            <a:r>
              <a:rPr lang="en-US" dirty="0"/>
              <a:t>for host order entries:</a:t>
            </a:r>
          </a:p>
          <a:p>
            <a:pPr marL="285750" indent="-285750">
              <a:buFont typeface="Arial"/>
              <a:buChar char="•"/>
            </a:pPr>
            <a:r>
              <a:rPr lang="en-US" b="1" dirty="0"/>
              <a:t>Direct</a:t>
            </a:r>
            <a:r>
              <a:rPr lang="en-US" dirty="0"/>
              <a:t> = always spills over from reservoir hosts</a:t>
            </a:r>
          </a:p>
          <a:p>
            <a:pPr marL="285750" indent="-285750">
              <a:buFont typeface="Arial"/>
              <a:buChar char="•"/>
            </a:pPr>
            <a:r>
              <a:rPr lang="en-US" b="1" dirty="0"/>
              <a:t>Intermediate</a:t>
            </a:r>
            <a:r>
              <a:rPr lang="en-US" dirty="0"/>
              <a:t> = always spills over from intermediate hosts</a:t>
            </a:r>
          </a:p>
          <a:p>
            <a:pPr marL="285750" indent="-285750">
              <a:buFont typeface="Arial"/>
              <a:buChar char="•"/>
            </a:pPr>
            <a:r>
              <a:rPr lang="en-US" b="1" dirty="0"/>
              <a:t>Both</a:t>
            </a:r>
            <a:r>
              <a:rPr lang="en-US" dirty="0"/>
              <a:t> = spills over from both reservoir and intermediate hosts</a:t>
            </a:r>
          </a:p>
        </p:txBody>
      </p:sp>
      <p:sp>
        <p:nvSpPr>
          <p:cNvPr id="26" name="TextBox 25">
            <a:extLst>
              <a:ext uri="{FF2B5EF4-FFF2-40B4-BE49-F238E27FC236}">
                <a16:creationId xmlns:a16="http://schemas.microsoft.com/office/drawing/2014/main" id="{E3F31158-5F5C-2748-B9B6-BC73C33F7709}"/>
              </a:ext>
            </a:extLst>
          </p:cNvPr>
          <p:cNvSpPr txBox="1"/>
          <p:nvPr/>
        </p:nvSpPr>
        <p:spPr>
          <a:xfrm>
            <a:off x="4572000" y="1997839"/>
            <a:ext cx="3828501" cy="2862322"/>
          </a:xfrm>
          <a:prstGeom prst="rect">
            <a:avLst/>
          </a:prstGeom>
          <a:solidFill>
            <a:srgbClr val="FFFFFF"/>
          </a:solidFill>
        </p:spPr>
        <p:txBody>
          <a:bodyPr wrap="square" rtlCol="0">
            <a:spAutoFit/>
          </a:bodyPr>
          <a:lstStyle/>
          <a:p>
            <a:r>
              <a:rPr lang="fr-FR" dirty="0"/>
              <a:t>Définition du type de débordement pour les entrées de commande hôte: </a:t>
            </a:r>
          </a:p>
          <a:p>
            <a:pPr marL="285750" indent="-285750">
              <a:buFont typeface="Arial" panose="020B0604020202020204" pitchFamily="34" charset="0"/>
              <a:buChar char="•"/>
            </a:pPr>
            <a:r>
              <a:rPr lang="fr-FR" b="1" dirty="0"/>
              <a:t>Direct </a:t>
            </a:r>
            <a:r>
              <a:rPr lang="fr-FR" dirty="0"/>
              <a:t>= déborde toujours des réservoirs hôtes </a:t>
            </a:r>
          </a:p>
          <a:p>
            <a:pPr marL="285750" indent="-285750">
              <a:buFont typeface="Arial" panose="020B0604020202020204" pitchFamily="34" charset="0"/>
              <a:buChar char="•"/>
            </a:pPr>
            <a:r>
              <a:rPr lang="fr-FR" b="1" dirty="0"/>
              <a:t>Intermédiaire</a:t>
            </a:r>
            <a:r>
              <a:rPr lang="fr-FR" dirty="0"/>
              <a:t> = déborde toujours d'hôtes intermédiaires</a:t>
            </a:r>
          </a:p>
          <a:p>
            <a:pPr marL="285750" indent="-285750">
              <a:buFont typeface="Arial" panose="020B0604020202020204" pitchFamily="34" charset="0"/>
              <a:buChar char="•"/>
            </a:pPr>
            <a:r>
              <a:rPr lang="fr-FR" b="1" dirty="0"/>
              <a:t>Les deux </a:t>
            </a:r>
            <a:r>
              <a:rPr lang="fr-FR" dirty="0"/>
              <a:t>= débordements du réservoir et des hôtes intermédiaires</a:t>
            </a:r>
            <a:endParaRPr lang="en-US" dirty="0"/>
          </a:p>
        </p:txBody>
      </p:sp>
    </p:spTree>
    <p:extLst>
      <p:ext uri="{BB962C8B-B14F-4D97-AF65-F5344CB8AC3E}">
        <p14:creationId xmlns:p14="http://schemas.microsoft.com/office/powerpoint/2010/main" val="63213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594" y="1418417"/>
            <a:ext cx="5956063" cy="5212080"/>
          </a:xfrm>
          <a:prstGeom prst="rect">
            <a:avLst/>
          </a:prstGeom>
        </p:spPr>
      </p:pic>
      <p:sp>
        <p:nvSpPr>
          <p:cNvPr id="3" name="TextBox 2"/>
          <p:cNvSpPr txBox="1"/>
          <p:nvPr/>
        </p:nvSpPr>
        <p:spPr>
          <a:xfrm>
            <a:off x="0" y="41563"/>
            <a:ext cx="9144000" cy="1323439"/>
          </a:xfrm>
          <a:prstGeom prst="rect">
            <a:avLst/>
          </a:prstGeom>
          <a:solidFill>
            <a:srgbClr val="FFFFFF"/>
          </a:solidFill>
        </p:spPr>
        <p:txBody>
          <a:bodyPr wrap="square" rtlCol="0">
            <a:spAutoFit/>
          </a:bodyPr>
          <a:lstStyle/>
          <a:p>
            <a:pPr algn="ctr"/>
            <a:r>
              <a:rPr lang="en-US" sz="2000" dirty="0"/>
              <a:t>Direct spillover follows the same general trends, but intermediate spillover changes the relationship </a:t>
            </a:r>
          </a:p>
          <a:p>
            <a:pPr algn="ctr"/>
            <a:r>
              <a:rPr lang="fr-FR" sz="2000" i="1" dirty="0"/>
              <a:t>Les retombées directes suivent les mêmes tendances générales, mais les retombées intermédiaires modifient la relation</a:t>
            </a:r>
            <a:endParaRPr lang="en-US" sz="2000" i="1" dirty="0"/>
          </a:p>
        </p:txBody>
      </p:sp>
      <p:sp>
        <p:nvSpPr>
          <p:cNvPr id="4" name="TextBox 3">
            <a:extLst>
              <a:ext uri="{FF2B5EF4-FFF2-40B4-BE49-F238E27FC236}">
                <a16:creationId xmlns:a16="http://schemas.microsoft.com/office/drawing/2014/main" id="{8E6D1FA1-5D39-C742-B99C-867C058785BA}"/>
              </a:ext>
            </a:extLst>
          </p:cNvPr>
          <p:cNvSpPr txBox="1"/>
          <p:nvPr/>
        </p:nvSpPr>
        <p:spPr>
          <a:xfrm>
            <a:off x="957916" y="6442559"/>
            <a:ext cx="7228168" cy="338554"/>
          </a:xfrm>
          <a:prstGeom prst="rect">
            <a:avLst/>
          </a:prstGeom>
          <a:solidFill>
            <a:schemeClr val="bg1"/>
          </a:solidFill>
        </p:spPr>
        <p:txBody>
          <a:bodyPr wrap="square" rtlCol="0">
            <a:spAutoFit/>
          </a:bodyPr>
          <a:lstStyle/>
          <a:p>
            <a:pPr algn="ctr"/>
            <a:r>
              <a:rPr lang="en-US" sz="1600" i="1" dirty="0"/>
              <a:t>distance </a:t>
            </a:r>
            <a:r>
              <a:rPr lang="en-US" sz="1600" i="1" dirty="0" err="1"/>
              <a:t>phylogénétique</a:t>
            </a:r>
            <a:r>
              <a:rPr lang="en-US" sz="1600" i="1" dirty="0"/>
              <a:t> </a:t>
            </a:r>
            <a:r>
              <a:rPr lang="en-US" sz="1600" i="1" dirty="0" err="1"/>
              <a:t>maximale</a:t>
            </a:r>
            <a:r>
              <a:rPr lang="en-US" sz="1600" i="1" dirty="0"/>
              <a:t> de </a:t>
            </a:r>
            <a:r>
              <a:rPr lang="en-US" sz="1600" i="1" dirty="0" err="1"/>
              <a:t>l'hôte</a:t>
            </a:r>
            <a:r>
              <a:rPr lang="en-US" sz="1600" i="1" dirty="0"/>
              <a:t> par rapport aux </a:t>
            </a:r>
            <a:r>
              <a:rPr lang="en-US" sz="1600" i="1" dirty="0" err="1"/>
              <a:t>humains</a:t>
            </a:r>
            <a:endParaRPr lang="en-US" sz="1600" i="1" dirty="0"/>
          </a:p>
        </p:txBody>
      </p:sp>
      <p:sp>
        <p:nvSpPr>
          <p:cNvPr id="5" name="TextBox 4">
            <a:extLst>
              <a:ext uri="{FF2B5EF4-FFF2-40B4-BE49-F238E27FC236}">
                <a16:creationId xmlns:a16="http://schemas.microsoft.com/office/drawing/2014/main" id="{58482D9F-727F-D643-BC78-6BAF354A8097}"/>
              </a:ext>
            </a:extLst>
          </p:cNvPr>
          <p:cNvSpPr txBox="1"/>
          <p:nvPr/>
        </p:nvSpPr>
        <p:spPr>
          <a:xfrm rot="16200000">
            <a:off x="-20878" y="4878990"/>
            <a:ext cx="2542364" cy="584775"/>
          </a:xfrm>
          <a:prstGeom prst="rect">
            <a:avLst/>
          </a:prstGeom>
          <a:solidFill>
            <a:schemeClr val="bg1"/>
          </a:solidFill>
        </p:spPr>
        <p:txBody>
          <a:bodyPr wrap="square" rtlCol="0">
            <a:spAutoFit/>
          </a:bodyPr>
          <a:lstStyle/>
          <a:p>
            <a:pPr algn="ctr"/>
            <a:r>
              <a:rPr lang="en-US" sz="1600" i="1" dirty="0" err="1"/>
              <a:t>Effet</a:t>
            </a:r>
            <a:r>
              <a:rPr lang="en-US" sz="1600" i="1" dirty="0"/>
              <a:t> sur la </a:t>
            </a:r>
            <a:r>
              <a:rPr lang="en-US" sz="1600" i="1" dirty="0" err="1"/>
              <a:t>transmissibilité</a:t>
            </a:r>
            <a:r>
              <a:rPr lang="en-US" sz="1600" i="1" dirty="0"/>
              <a:t> </a:t>
            </a:r>
            <a:r>
              <a:rPr lang="en-US" sz="1600" i="1" dirty="0" err="1"/>
              <a:t>humaine</a:t>
            </a:r>
            <a:endParaRPr lang="en-US" sz="1600" i="1" dirty="0"/>
          </a:p>
        </p:txBody>
      </p:sp>
      <p:sp>
        <p:nvSpPr>
          <p:cNvPr id="6" name="TextBox 5">
            <a:extLst>
              <a:ext uri="{FF2B5EF4-FFF2-40B4-BE49-F238E27FC236}">
                <a16:creationId xmlns:a16="http://schemas.microsoft.com/office/drawing/2014/main" id="{230A9589-A9FD-FC45-9939-7603F262E617}"/>
              </a:ext>
            </a:extLst>
          </p:cNvPr>
          <p:cNvSpPr txBox="1"/>
          <p:nvPr/>
        </p:nvSpPr>
        <p:spPr>
          <a:xfrm rot="16200000">
            <a:off x="-4340" y="2366918"/>
            <a:ext cx="2481778" cy="584776"/>
          </a:xfrm>
          <a:prstGeom prst="rect">
            <a:avLst/>
          </a:prstGeom>
          <a:solidFill>
            <a:schemeClr val="bg1"/>
          </a:solidFill>
        </p:spPr>
        <p:txBody>
          <a:bodyPr wrap="square" rtlCol="0">
            <a:spAutoFit/>
          </a:bodyPr>
          <a:lstStyle/>
          <a:p>
            <a:pPr algn="ctr"/>
            <a:r>
              <a:rPr lang="fr-FR" sz="1600" dirty="0"/>
              <a:t>Effet sur le taux de létalité humaine</a:t>
            </a:r>
            <a:endParaRPr lang="en-US" sz="1600" dirty="0"/>
          </a:p>
        </p:txBody>
      </p:sp>
    </p:spTree>
    <p:extLst>
      <p:ext uri="{BB962C8B-B14F-4D97-AF65-F5344CB8AC3E}">
        <p14:creationId xmlns:p14="http://schemas.microsoft.com/office/powerpoint/2010/main" val="3383947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280" y="-150666"/>
            <a:ext cx="10376476" cy="7008666"/>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Screen Shot 2019-03-04 at 7.48.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44" y="1010266"/>
            <a:ext cx="9149382" cy="5761638"/>
          </a:xfrm>
          <a:prstGeom prst="rect">
            <a:avLst/>
          </a:prstGeom>
        </p:spPr>
      </p:pic>
      <p:pic>
        <p:nvPicPr>
          <p:cNvPr id="3" name="Picture 2" descr="Screen Shot 2019-03-04 at 7.49.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617" y="667234"/>
            <a:ext cx="1686949" cy="2497129"/>
          </a:xfrm>
          <a:prstGeom prst="rect">
            <a:avLst/>
          </a:prstGeom>
        </p:spPr>
      </p:pic>
      <p:sp>
        <p:nvSpPr>
          <p:cNvPr id="5" name="TextBox 4"/>
          <p:cNvSpPr txBox="1"/>
          <p:nvPr/>
        </p:nvSpPr>
        <p:spPr>
          <a:xfrm>
            <a:off x="258335" y="-105322"/>
            <a:ext cx="9084799" cy="830997"/>
          </a:xfrm>
          <a:prstGeom prst="rect">
            <a:avLst/>
          </a:prstGeom>
          <a:noFill/>
        </p:spPr>
        <p:txBody>
          <a:bodyPr wrap="square" rtlCol="0">
            <a:spAutoFit/>
          </a:bodyPr>
          <a:lstStyle/>
          <a:p>
            <a:pPr algn="ctr"/>
            <a:r>
              <a:rPr lang="en-US" sz="2400" dirty="0"/>
              <a:t>Host and virus types are correlated</a:t>
            </a:r>
            <a:br>
              <a:rPr lang="en-US" sz="2400" dirty="0"/>
            </a:br>
            <a:r>
              <a:rPr lang="en-US" sz="2400" i="1" dirty="0"/>
              <a:t>Les types d'hôte et de virus </a:t>
            </a:r>
            <a:r>
              <a:rPr lang="en-US" sz="2400" i="1" dirty="0" err="1"/>
              <a:t>sont</a:t>
            </a:r>
            <a:r>
              <a:rPr lang="en-US" sz="2400" i="1" dirty="0"/>
              <a:t> </a:t>
            </a:r>
            <a:r>
              <a:rPr lang="en-US" sz="2400" i="1" dirty="0" err="1"/>
              <a:t>corrélés</a:t>
            </a:r>
            <a:endParaRPr lang="en-US" sz="2400" i="1" dirty="0"/>
          </a:p>
        </p:txBody>
      </p:sp>
    </p:spTree>
    <p:extLst>
      <p:ext uri="{BB962C8B-B14F-4D97-AF65-F5344CB8AC3E}">
        <p14:creationId xmlns:p14="http://schemas.microsoft.com/office/powerpoint/2010/main" val="3116150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9-03-04 at 7.57.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590" y="657513"/>
            <a:ext cx="7606530" cy="5574972"/>
          </a:xfrm>
          <a:prstGeom prst="rect">
            <a:avLst/>
          </a:prstGeom>
        </p:spPr>
      </p:pic>
    </p:spTree>
    <p:extLst>
      <p:ext uri="{BB962C8B-B14F-4D97-AF65-F5344CB8AC3E}">
        <p14:creationId xmlns:p14="http://schemas.microsoft.com/office/powerpoint/2010/main" val="1015916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0163" y="276836"/>
            <a:ext cx="8582892" cy="1323439"/>
          </a:xfrm>
          <a:prstGeom prst="rect">
            <a:avLst/>
          </a:prstGeom>
          <a:noFill/>
        </p:spPr>
        <p:txBody>
          <a:bodyPr wrap="square" rtlCol="0">
            <a:spAutoFit/>
          </a:bodyPr>
          <a:lstStyle/>
          <a:p>
            <a:pPr algn="ctr"/>
            <a:r>
              <a:rPr lang="en-US" sz="2000" dirty="0"/>
              <a:t>Bats as ‘special’ </a:t>
            </a:r>
          </a:p>
          <a:p>
            <a:pPr algn="ctr"/>
            <a:r>
              <a:rPr lang="en-US" sz="2000" dirty="0"/>
              <a:t>viral zoonotic reservoirs</a:t>
            </a:r>
          </a:p>
          <a:p>
            <a:pPr algn="ctr"/>
            <a:br>
              <a:rPr lang="en-US" sz="2000" dirty="0"/>
            </a:br>
            <a:r>
              <a:rPr lang="en-US" sz="2000" i="1" dirty="0"/>
              <a:t>Les </a:t>
            </a:r>
            <a:r>
              <a:rPr lang="en-US" sz="2000" i="1" dirty="0" err="1"/>
              <a:t>chauves-souris</a:t>
            </a:r>
            <a:r>
              <a:rPr lang="en-US" sz="2000" i="1" dirty="0"/>
              <a:t> </a:t>
            </a:r>
            <a:r>
              <a:rPr lang="en-US" sz="2000" i="1" dirty="0" err="1"/>
              <a:t>comme</a:t>
            </a:r>
            <a:r>
              <a:rPr lang="en-US" sz="2000" i="1" dirty="0"/>
              <a:t> ‘</a:t>
            </a:r>
            <a:r>
              <a:rPr lang="en-US" sz="2000" i="1" dirty="0" err="1"/>
              <a:t>spéciales</a:t>
            </a:r>
            <a:r>
              <a:rPr lang="en-US" sz="2000" i="1" dirty="0"/>
              <a:t>' </a:t>
            </a:r>
            <a:r>
              <a:rPr lang="en-US" sz="2000" i="1" dirty="0" err="1"/>
              <a:t>réservoirs</a:t>
            </a:r>
            <a:r>
              <a:rPr lang="en-US" sz="2000" i="1" dirty="0"/>
              <a:t> </a:t>
            </a:r>
            <a:r>
              <a:rPr lang="en-US" sz="2000" i="1" dirty="0" err="1"/>
              <a:t>zoonotiques</a:t>
            </a:r>
            <a:r>
              <a:rPr lang="en-US" sz="2000" i="1" dirty="0"/>
              <a:t> </a:t>
            </a:r>
            <a:r>
              <a:rPr lang="en-US" sz="2000" i="1" dirty="0" err="1"/>
              <a:t>viraux</a:t>
            </a:r>
            <a:endParaRPr lang="en-US" sz="2000" i="1" dirty="0"/>
          </a:p>
        </p:txBody>
      </p:sp>
      <p:pic>
        <p:nvPicPr>
          <p:cNvPr id="4" name="Picture 3" descr="bats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039" y="1712400"/>
            <a:ext cx="6137044" cy="4910328"/>
          </a:xfrm>
          <a:prstGeom prst="rect">
            <a:avLst/>
          </a:prstGeom>
        </p:spPr>
      </p:pic>
    </p:spTree>
    <p:extLst>
      <p:ext uri="{BB962C8B-B14F-4D97-AF65-F5344CB8AC3E}">
        <p14:creationId xmlns:p14="http://schemas.microsoft.com/office/powerpoint/2010/main" val="3140454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1"/>
            <a:ext cx="8229600" cy="4767290"/>
          </a:xfrm>
        </p:spPr>
        <p:txBody>
          <a:bodyPr>
            <a:normAutofit fontScale="85000" lnSpcReduction="10000"/>
          </a:bodyPr>
          <a:lstStyle/>
          <a:p>
            <a:pPr marL="571500" indent="-457200">
              <a:buFont typeface="+mj-lt"/>
              <a:buAutoNum type="arabicPeriod"/>
            </a:pPr>
            <a:r>
              <a:rPr lang="en-US" dirty="0">
                <a:solidFill>
                  <a:schemeClr val="tx1"/>
                </a:solidFill>
              </a:rPr>
              <a:t>Animals distantly related to humans host the most virulent viruses. </a:t>
            </a:r>
            <a:r>
              <a:rPr lang="fr-FR" i="1" dirty="0">
                <a:solidFill>
                  <a:schemeClr val="tx1"/>
                </a:solidFill>
              </a:rPr>
              <a:t>Les animaux éloignés de l'homme hébergent les virus les plus virulents</a:t>
            </a:r>
            <a:endParaRPr lang="en-US" i="1" dirty="0">
              <a:solidFill>
                <a:schemeClr val="tx1"/>
              </a:solidFill>
            </a:endParaRPr>
          </a:p>
          <a:p>
            <a:pPr marL="571500" indent="-457200">
              <a:buFont typeface="+mj-lt"/>
              <a:buAutoNum type="arabicPeriod"/>
            </a:pPr>
            <a:r>
              <a:rPr lang="en-US" dirty="0">
                <a:solidFill>
                  <a:schemeClr val="tx1"/>
                </a:solidFill>
              </a:rPr>
              <a:t>But these virulent viruses in distant hosts are also the least transmissible. </a:t>
            </a:r>
            <a:r>
              <a:rPr lang="fr-FR" i="1" dirty="0">
                <a:solidFill>
                  <a:schemeClr val="tx1"/>
                </a:solidFill>
              </a:rPr>
              <a:t>Mais ces virus virulents chez des hôtes éloignés sont aussi les moins transmissibles</a:t>
            </a:r>
            <a:endParaRPr lang="en-US" i="1" dirty="0">
              <a:solidFill>
                <a:schemeClr val="tx1"/>
              </a:solidFill>
            </a:endParaRPr>
          </a:p>
          <a:p>
            <a:pPr marL="571500" indent="-457200">
              <a:buFont typeface="+mj-lt"/>
              <a:buAutoNum type="arabicPeriod"/>
            </a:pPr>
            <a:r>
              <a:rPr lang="en-US" dirty="0">
                <a:solidFill>
                  <a:schemeClr val="tx1"/>
                </a:solidFill>
              </a:rPr>
              <a:t>Spillover from closely related intermediate hosts may be the most dangerous. </a:t>
            </a:r>
            <a:r>
              <a:rPr lang="fr-FR" i="1" dirty="0">
                <a:solidFill>
                  <a:schemeClr val="tx1"/>
                </a:solidFill>
              </a:rPr>
              <a:t>Le débordement d'hôtes intermédiaires étroitement liés peut être le plus dangereux</a:t>
            </a:r>
            <a:endParaRPr lang="en-US" i="1" dirty="0">
              <a:solidFill>
                <a:schemeClr val="tx1"/>
              </a:solidFill>
            </a:endParaRPr>
          </a:p>
          <a:p>
            <a:pPr marL="571500" indent="-457200">
              <a:buFont typeface="+mj-lt"/>
              <a:buAutoNum type="arabicPeriod"/>
            </a:pPr>
            <a:r>
              <a:rPr lang="en-US" dirty="0">
                <a:solidFill>
                  <a:schemeClr val="tx1"/>
                </a:solidFill>
              </a:rPr>
              <a:t>Host order, virus type, and phylogenetic distance from humans are correlated. </a:t>
            </a:r>
            <a:r>
              <a:rPr lang="fr-FR" i="1" dirty="0">
                <a:solidFill>
                  <a:schemeClr val="tx1"/>
                </a:solidFill>
              </a:rPr>
              <a:t>L'ordre de l'hôte, le type de virus et la distance phylogénétique des humains sont corrélés</a:t>
            </a:r>
            <a:endParaRPr lang="en-US" i="1" dirty="0">
              <a:solidFill>
                <a:schemeClr val="tx1"/>
              </a:solidFill>
            </a:endParaRPr>
          </a:p>
          <a:p>
            <a:pPr marL="571500" indent="-457200">
              <a:buFont typeface="+mj-lt"/>
              <a:buAutoNum type="arabicPeriod"/>
            </a:pPr>
            <a:r>
              <a:rPr lang="en-US" dirty="0">
                <a:solidFill>
                  <a:schemeClr val="tx1"/>
                </a:solidFill>
              </a:rPr>
              <a:t>Bats host the most virulent viruses. </a:t>
            </a:r>
            <a:r>
              <a:rPr lang="fr-FR" i="1" dirty="0">
                <a:solidFill>
                  <a:schemeClr val="tx1"/>
                </a:solidFill>
              </a:rPr>
              <a:t>Les chauves-souris hébergent les virus les plus virulents</a:t>
            </a:r>
            <a:endParaRPr lang="en-US" i="1" dirty="0">
              <a:solidFill>
                <a:schemeClr val="tx1"/>
              </a:solidFill>
            </a:endParaRPr>
          </a:p>
          <a:p>
            <a:pPr marL="571500" indent="-457200">
              <a:buFont typeface="+mj-lt"/>
              <a:buAutoNum type="arabicPeriod"/>
            </a:pPr>
            <a:r>
              <a:rPr lang="en-US" dirty="0">
                <a:solidFill>
                  <a:schemeClr val="tx1"/>
                </a:solidFill>
              </a:rPr>
              <a:t>But data is limited. </a:t>
            </a:r>
            <a:r>
              <a:rPr lang="en-US" i="1" dirty="0" err="1">
                <a:solidFill>
                  <a:schemeClr val="tx1"/>
                </a:solidFill>
              </a:rPr>
              <a:t>Mais</a:t>
            </a:r>
            <a:r>
              <a:rPr lang="en-US" i="1" dirty="0">
                <a:solidFill>
                  <a:schemeClr val="tx1"/>
                </a:solidFill>
              </a:rPr>
              <a:t> les </a:t>
            </a:r>
            <a:r>
              <a:rPr lang="en-US" i="1" dirty="0" err="1">
                <a:solidFill>
                  <a:schemeClr val="tx1"/>
                </a:solidFill>
              </a:rPr>
              <a:t>données</a:t>
            </a:r>
            <a:r>
              <a:rPr lang="en-US" i="1" dirty="0">
                <a:solidFill>
                  <a:schemeClr val="tx1"/>
                </a:solidFill>
              </a:rPr>
              <a:t> </a:t>
            </a:r>
            <a:r>
              <a:rPr lang="en-US" i="1" dirty="0" err="1">
                <a:solidFill>
                  <a:schemeClr val="tx1"/>
                </a:solidFill>
              </a:rPr>
              <a:t>sont</a:t>
            </a:r>
            <a:r>
              <a:rPr lang="en-US" i="1" dirty="0">
                <a:solidFill>
                  <a:schemeClr val="tx1"/>
                </a:solidFill>
              </a:rPr>
              <a:t> </a:t>
            </a:r>
            <a:r>
              <a:rPr lang="en-US" i="1" dirty="0" err="1">
                <a:solidFill>
                  <a:schemeClr val="tx1"/>
                </a:solidFill>
              </a:rPr>
              <a:t>limitées</a:t>
            </a:r>
            <a:endParaRPr lang="en-US" i="1" dirty="0">
              <a:solidFill>
                <a:schemeClr val="tx1"/>
              </a:solidFill>
            </a:endParaRPr>
          </a:p>
          <a:p>
            <a:pPr marL="114300" indent="0">
              <a:buNone/>
            </a:pPr>
            <a:endParaRPr lang="en-US" dirty="0">
              <a:solidFill>
                <a:schemeClr val="tx1"/>
              </a:solidFill>
            </a:endParaRPr>
          </a:p>
        </p:txBody>
      </p:sp>
      <p:sp>
        <p:nvSpPr>
          <p:cNvPr id="5" name="TextBox 4"/>
          <p:cNvSpPr txBox="1"/>
          <p:nvPr/>
        </p:nvSpPr>
        <p:spPr>
          <a:xfrm>
            <a:off x="229335" y="589108"/>
            <a:ext cx="8661808" cy="707886"/>
          </a:xfrm>
          <a:prstGeom prst="rect">
            <a:avLst/>
          </a:prstGeom>
          <a:noFill/>
        </p:spPr>
        <p:txBody>
          <a:bodyPr wrap="square" rtlCol="0">
            <a:spAutoFit/>
          </a:bodyPr>
          <a:lstStyle/>
          <a:p>
            <a:pPr algn="ctr"/>
            <a:r>
              <a:rPr lang="en-US" sz="4000" dirty="0"/>
              <a:t>Conclusion</a:t>
            </a:r>
          </a:p>
        </p:txBody>
      </p:sp>
    </p:spTree>
    <p:extLst>
      <p:ext uri="{BB962C8B-B14F-4D97-AF65-F5344CB8AC3E}">
        <p14:creationId xmlns:p14="http://schemas.microsoft.com/office/powerpoint/2010/main" val="2271338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11633" y="3565186"/>
            <a:ext cx="8940190" cy="3108543"/>
          </a:xfrm>
          <a:prstGeom prst="rect">
            <a:avLst/>
          </a:prstGeom>
          <a:noFill/>
        </p:spPr>
        <p:txBody>
          <a:bodyPr wrap="square" rtlCol="0">
            <a:spAutoFit/>
          </a:bodyPr>
          <a:lstStyle/>
          <a:p>
            <a:pPr algn="ctr"/>
            <a:r>
              <a:rPr lang="en-US" sz="1400" dirty="0" err="1"/>
              <a:t>Woolhouse</a:t>
            </a:r>
            <a:r>
              <a:rPr lang="en-US" sz="1400" dirty="0"/>
              <a:t> and </a:t>
            </a:r>
            <a:r>
              <a:rPr lang="en-US" sz="1400" dirty="0" err="1"/>
              <a:t>Gowtage-Sequeria</a:t>
            </a:r>
            <a:r>
              <a:rPr lang="en-US" sz="1400" dirty="0"/>
              <a:t> </a:t>
            </a:r>
            <a:r>
              <a:rPr lang="en-US" sz="1400" b="1" dirty="0"/>
              <a:t>2005</a:t>
            </a:r>
            <a:r>
              <a:rPr lang="en-US" sz="1400" dirty="0"/>
              <a:t>. Host range and emerging and reemerging pathogens. </a:t>
            </a:r>
            <a:r>
              <a:rPr lang="en-US" sz="1400" b="1" dirty="0"/>
              <a:t>Emerging Infectious Diseases</a:t>
            </a:r>
          </a:p>
          <a:p>
            <a:pPr algn="ctr"/>
            <a:endParaRPr lang="en-US" sz="1400" b="1" dirty="0"/>
          </a:p>
          <a:p>
            <a:pPr algn="ctr"/>
            <a:r>
              <a:rPr lang="en-US" sz="1400" dirty="0"/>
              <a:t>Pulliam and </a:t>
            </a:r>
            <a:r>
              <a:rPr lang="en-US" sz="1400" dirty="0" err="1"/>
              <a:t>Dushoff</a:t>
            </a:r>
            <a:r>
              <a:rPr lang="en-US" sz="1400" dirty="0"/>
              <a:t> </a:t>
            </a:r>
            <a:r>
              <a:rPr lang="en-US" sz="1400" b="1" dirty="0"/>
              <a:t>2009</a:t>
            </a:r>
            <a:r>
              <a:rPr lang="en-US" sz="1400" dirty="0"/>
              <a:t>. Ability to replicate in the cytoplasm predicts zoonotic transmission of livestock viruses. </a:t>
            </a:r>
            <a:r>
              <a:rPr lang="en-US" sz="1400" b="1" dirty="0"/>
              <a:t>Journal of Infectious Diseases</a:t>
            </a:r>
          </a:p>
          <a:p>
            <a:pPr algn="ctr"/>
            <a:endParaRPr lang="en-US" sz="1400" dirty="0"/>
          </a:p>
          <a:p>
            <a:pPr algn="ctr"/>
            <a:r>
              <a:rPr lang="en-US" sz="1400" dirty="0"/>
              <a:t>Gomez et al. </a:t>
            </a:r>
            <a:r>
              <a:rPr lang="en-US" sz="1400" b="1" dirty="0"/>
              <a:t>2013</a:t>
            </a:r>
            <a:r>
              <a:rPr lang="en-US" sz="1400" dirty="0"/>
              <a:t>. Centrality in primate-parasite networks reveals the potential for the transmission of emerging infectious diseases to humans. </a:t>
            </a:r>
            <a:r>
              <a:rPr lang="en-US" sz="1400" b="1" dirty="0"/>
              <a:t>PNAS</a:t>
            </a:r>
          </a:p>
          <a:p>
            <a:pPr algn="ctr"/>
            <a:endParaRPr lang="en-US" sz="1400" b="1" dirty="0"/>
          </a:p>
          <a:p>
            <a:pPr algn="ctr"/>
            <a:r>
              <a:rPr lang="en-US" sz="1400" dirty="0"/>
              <a:t>Han et al. </a:t>
            </a:r>
            <a:r>
              <a:rPr lang="en-US" sz="1400" b="1" dirty="0"/>
              <a:t>2015</a:t>
            </a:r>
            <a:r>
              <a:rPr lang="en-US" sz="1400" dirty="0"/>
              <a:t>. Rodent reservoirs of future zoonotic diseases. </a:t>
            </a:r>
            <a:r>
              <a:rPr lang="en-US" sz="1400" b="1" dirty="0"/>
              <a:t>PNAS</a:t>
            </a:r>
          </a:p>
          <a:p>
            <a:pPr algn="ctr"/>
            <a:endParaRPr lang="en-US" sz="1400" dirty="0"/>
          </a:p>
          <a:p>
            <a:pPr algn="ctr"/>
            <a:r>
              <a:rPr lang="en-US" sz="1400" dirty="0"/>
              <a:t>Han et al. </a:t>
            </a:r>
            <a:r>
              <a:rPr lang="en-US" sz="1400" b="1" dirty="0"/>
              <a:t>2016</a:t>
            </a:r>
            <a:r>
              <a:rPr lang="en-US" sz="1400" dirty="0"/>
              <a:t>. Undiscovered bat hosts of filoviruses. </a:t>
            </a:r>
            <a:r>
              <a:rPr lang="en-US" sz="1400" b="1" dirty="0"/>
              <a:t>PLOS Neglected Tropical Diseases</a:t>
            </a:r>
          </a:p>
          <a:p>
            <a:pPr algn="ctr"/>
            <a:endParaRPr lang="en-US" sz="1400" dirty="0"/>
          </a:p>
          <a:p>
            <a:pPr algn="ctr"/>
            <a:r>
              <a:rPr lang="en-US" sz="1400" dirty="0"/>
              <a:t>Olival et al. </a:t>
            </a:r>
            <a:r>
              <a:rPr lang="en-US" sz="1400" b="1" dirty="0"/>
              <a:t>2017</a:t>
            </a:r>
            <a:r>
              <a:rPr lang="en-US" sz="1400" dirty="0"/>
              <a:t>. Host and viral traits predict zoonotic spillover from mammal. </a:t>
            </a:r>
            <a:r>
              <a:rPr lang="en-US" sz="1400" b="1" dirty="0"/>
              <a:t>Nature</a:t>
            </a:r>
          </a:p>
        </p:txBody>
      </p:sp>
      <p:sp>
        <p:nvSpPr>
          <p:cNvPr id="5" name="TextBox 4">
            <a:extLst>
              <a:ext uri="{FF2B5EF4-FFF2-40B4-BE49-F238E27FC236}">
                <a16:creationId xmlns:a16="http://schemas.microsoft.com/office/drawing/2014/main" id="{FF71DAA4-DA18-D64C-BAE8-A43F886C4648}"/>
              </a:ext>
            </a:extLst>
          </p:cNvPr>
          <p:cNvSpPr txBox="1"/>
          <p:nvPr/>
        </p:nvSpPr>
        <p:spPr>
          <a:xfrm>
            <a:off x="291830" y="265282"/>
            <a:ext cx="8579796" cy="3046988"/>
          </a:xfrm>
          <a:prstGeom prst="rect">
            <a:avLst/>
          </a:prstGeom>
          <a:solidFill>
            <a:schemeClr val="bg1"/>
          </a:solidFill>
        </p:spPr>
        <p:txBody>
          <a:bodyPr wrap="square" rtlCol="0">
            <a:spAutoFit/>
          </a:bodyPr>
          <a:lstStyle/>
          <a:p>
            <a:pPr algn="ctr"/>
            <a:r>
              <a:rPr lang="en-US" sz="2400" dirty="0"/>
              <a:t>The surge in emerging infectious diseases has inspired </a:t>
            </a:r>
            <a:r>
              <a:rPr lang="en-US" sz="2400" b="1" dirty="0"/>
              <a:t>research to predict zoonoses </a:t>
            </a:r>
            <a:r>
              <a:rPr lang="en-US" sz="2400" dirty="0"/>
              <a:t>(viruses that can emerge from animals to infect humans)</a:t>
            </a:r>
          </a:p>
          <a:p>
            <a:pPr algn="ctr"/>
            <a:endParaRPr lang="en-US" sz="2400" dirty="0"/>
          </a:p>
          <a:p>
            <a:pPr algn="ctr"/>
            <a:r>
              <a:rPr lang="en-US" sz="2400" i="1" dirty="0" err="1"/>
              <a:t>L'augmentation</a:t>
            </a:r>
            <a:r>
              <a:rPr lang="en-US" sz="2400" i="1" dirty="0"/>
              <a:t> des maladies </a:t>
            </a:r>
            <a:r>
              <a:rPr lang="en-US" sz="2400" i="1" dirty="0" err="1"/>
              <a:t>infectieuses</a:t>
            </a:r>
            <a:r>
              <a:rPr lang="en-US" sz="2400" i="1" dirty="0"/>
              <a:t> </a:t>
            </a:r>
            <a:r>
              <a:rPr lang="en-US" sz="2400" i="1" dirty="0" err="1"/>
              <a:t>émergentes</a:t>
            </a:r>
            <a:r>
              <a:rPr lang="en-US" sz="2400" i="1" dirty="0"/>
              <a:t> a </a:t>
            </a:r>
            <a:r>
              <a:rPr lang="en-US" sz="2400" i="1" dirty="0" err="1"/>
              <a:t>inspiré</a:t>
            </a:r>
            <a:r>
              <a:rPr lang="en-US" sz="2400" i="1" dirty="0"/>
              <a:t> la recherche pour </a:t>
            </a:r>
            <a:r>
              <a:rPr lang="en-US" sz="2400" b="1" i="1" dirty="0" err="1"/>
              <a:t>prédire</a:t>
            </a:r>
            <a:r>
              <a:rPr lang="en-US" sz="2400" b="1" i="1" dirty="0"/>
              <a:t> les zoonoses </a:t>
            </a:r>
            <a:r>
              <a:rPr lang="en-US" sz="2400" i="1" dirty="0"/>
              <a:t>(virus </a:t>
            </a:r>
            <a:r>
              <a:rPr lang="en-US" sz="2400" i="1" dirty="0" err="1"/>
              <a:t>pouvant</a:t>
            </a:r>
            <a:r>
              <a:rPr lang="en-US" sz="2400" i="1" dirty="0"/>
              <a:t> </a:t>
            </a:r>
            <a:r>
              <a:rPr lang="en-US" sz="2400" i="1" dirty="0" err="1"/>
              <a:t>émerger</a:t>
            </a:r>
            <a:r>
              <a:rPr lang="en-US" sz="2400" i="1" dirty="0"/>
              <a:t> des </a:t>
            </a:r>
            <a:r>
              <a:rPr lang="en-US" sz="2400" i="1" dirty="0" err="1"/>
              <a:t>animaux</a:t>
            </a:r>
            <a:r>
              <a:rPr lang="en-US" sz="2400" i="1" dirty="0"/>
              <a:t> pour </a:t>
            </a:r>
            <a:r>
              <a:rPr lang="en-US" sz="2400" i="1" dirty="0" err="1"/>
              <a:t>infecter</a:t>
            </a:r>
            <a:r>
              <a:rPr lang="en-US" sz="2400" i="1" dirty="0"/>
              <a:t> les </a:t>
            </a:r>
            <a:r>
              <a:rPr lang="en-US" sz="2400" i="1" dirty="0" err="1"/>
              <a:t>humains</a:t>
            </a:r>
            <a:r>
              <a:rPr lang="en-US" sz="2400" i="1" dirty="0"/>
              <a:t>)</a:t>
            </a:r>
          </a:p>
        </p:txBody>
      </p:sp>
    </p:spTree>
    <p:extLst>
      <p:ext uri="{BB962C8B-B14F-4D97-AF65-F5344CB8AC3E}">
        <p14:creationId xmlns:p14="http://schemas.microsoft.com/office/powerpoint/2010/main" val="1035228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9791" y="298761"/>
            <a:ext cx="8686800" cy="1938992"/>
          </a:xfrm>
          <a:prstGeom prst="rect">
            <a:avLst/>
          </a:prstGeom>
          <a:solidFill>
            <a:schemeClr val="bg1"/>
          </a:solidFill>
        </p:spPr>
        <p:txBody>
          <a:bodyPr wrap="square" rtlCol="0">
            <a:spAutoFit/>
          </a:bodyPr>
          <a:lstStyle/>
          <a:p>
            <a:pPr algn="ctr"/>
            <a:r>
              <a:rPr lang="en-US" sz="2400" dirty="0"/>
              <a:t>Thank you!</a:t>
            </a:r>
          </a:p>
          <a:p>
            <a:pPr algn="ctr"/>
            <a:endParaRPr lang="en-US" sz="2400" dirty="0"/>
          </a:p>
          <a:p>
            <a:pPr algn="ctr"/>
            <a:r>
              <a:rPr lang="en-US" sz="2400" dirty="0"/>
              <a:t>Merci!</a:t>
            </a:r>
          </a:p>
          <a:p>
            <a:pPr algn="ctr"/>
            <a:endParaRPr lang="en-US" sz="2400" dirty="0"/>
          </a:p>
          <a:p>
            <a:pPr algn="ctr"/>
            <a:r>
              <a:rPr lang="en-US" sz="2400" dirty="0" err="1"/>
              <a:t>Misaotra</a:t>
            </a:r>
            <a:r>
              <a:rPr lang="en-US" sz="2400" dirty="0"/>
              <a:t>!</a:t>
            </a:r>
          </a:p>
        </p:txBody>
      </p:sp>
      <p:pic>
        <p:nvPicPr>
          <p:cNvPr id="4" name="Picture 3"/>
          <p:cNvPicPr>
            <a:picLocks noChangeAspect="1"/>
          </p:cNvPicPr>
          <p:nvPr/>
        </p:nvPicPr>
        <p:blipFill>
          <a:blip r:embed="rId3"/>
          <a:stretch>
            <a:fillRect/>
          </a:stretch>
        </p:blipFill>
        <p:spPr>
          <a:xfrm>
            <a:off x="322919" y="3440046"/>
            <a:ext cx="2514600" cy="2514600"/>
          </a:xfrm>
          <a:prstGeom prst="rect">
            <a:avLst/>
          </a:prstGeom>
        </p:spPr>
      </p:pic>
      <p:pic>
        <p:nvPicPr>
          <p:cNvPr id="5" name="Picture 4"/>
          <p:cNvPicPr>
            <a:picLocks noChangeAspect="1"/>
          </p:cNvPicPr>
          <p:nvPr/>
        </p:nvPicPr>
        <p:blipFill rotWithShape="1">
          <a:blip r:embed="rId4"/>
          <a:srcRect l="11182" t="24805"/>
          <a:stretch/>
        </p:blipFill>
        <p:spPr>
          <a:xfrm>
            <a:off x="3336833" y="3119190"/>
            <a:ext cx="2514600" cy="2835456"/>
          </a:xfrm>
          <a:prstGeom prst="rect">
            <a:avLst/>
          </a:prstGeom>
        </p:spPr>
      </p:pic>
      <p:pic>
        <p:nvPicPr>
          <p:cNvPr id="6" name="Picture 5"/>
          <p:cNvPicPr>
            <a:picLocks noChangeAspect="1"/>
          </p:cNvPicPr>
          <p:nvPr/>
        </p:nvPicPr>
        <p:blipFill rotWithShape="1">
          <a:blip r:embed="rId5"/>
          <a:srcRect l="18272" t="12803" r="15892" b="2018"/>
          <a:stretch/>
        </p:blipFill>
        <p:spPr>
          <a:xfrm>
            <a:off x="6354919" y="3514641"/>
            <a:ext cx="2514600" cy="2440005"/>
          </a:xfrm>
          <a:prstGeom prst="rect">
            <a:avLst/>
          </a:prstGeom>
        </p:spPr>
      </p:pic>
      <p:sp>
        <p:nvSpPr>
          <p:cNvPr id="7" name="TextBox 6"/>
          <p:cNvSpPr txBox="1"/>
          <p:nvPr/>
        </p:nvSpPr>
        <p:spPr>
          <a:xfrm>
            <a:off x="322919" y="6080837"/>
            <a:ext cx="2514600" cy="369332"/>
          </a:xfrm>
          <a:prstGeom prst="rect">
            <a:avLst/>
          </a:prstGeom>
          <a:solidFill>
            <a:srgbClr val="FFFFFF"/>
          </a:solidFill>
        </p:spPr>
        <p:txBody>
          <a:bodyPr wrap="square" rtlCol="0">
            <a:spAutoFit/>
          </a:bodyPr>
          <a:lstStyle/>
          <a:p>
            <a:pPr algn="ctr"/>
            <a:r>
              <a:rPr lang="en-US" dirty="0"/>
              <a:t>Elisa </a:t>
            </a:r>
            <a:r>
              <a:rPr lang="en-US" dirty="0" err="1"/>
              <a:t>Visher</a:t>
            </a:r>
            <a:endParaRPr lang="en-US" dirty="0"/>
          </a:p>
        </p:txBody>
      </p:sp>
      <p:sp>
        <p:nvSpPr>
          <p:cNvPr id="8" name="TextBox 7"/>
          <p:cNvSpPr txBox="1"/>
          <p:nvPr/>
        </p:nvSpPr>
        <p:spPr>
          <a:xfrm>
            <a:off x="3336833" y="6080837"/>
            <a:ext cx="2514600" cy="369332"/>
          </a:xfrm>
          <a:prstGeom prst="rect">
            <a:avLst/>
          </a:prstGeom>
          <a:solidFill>
            <a:srgbClr val="FFFFFF"/>
          </a:solidFill>
        </p:spPr>
        <p:txBody>
          <a:bodyPr wrap="square" rtlCol="0">
            <a:spAutoFit/>
          </a:bodyPr>
          <a:lstStyle/>
          <a:p>
            <a:pPr algn="ctr"/>
            <a:r>
              <a:rPr lang="en-US" dirty="0"/>
              <a:t>Mike Boots</a:t>
            </a:r>
          </a:p>
        </p:txBody>
      </p:sp>
      <p:sp>
        <p:nvSpPr>
          <p:cNvPr id="9" name="TextBox 8"/>
          <p:cNvSpPr txBox="1"/>
          <p:nvPr/>
        </p:nvSpPr>
        <p:spPr>
          <a:xfrm>
            <a:off x="6354919" y="6085998"/>
            <a:ext cx="2514600" cy="369332"/>
          </a:xfrm>
          <a:prstGeom prst="rect">
            <a:avLst/>
          </a:prstGeom>
          <a:solidFill>
            <a:srgbClr val="FFFFFF"/>
          </a:solidFill>
        </p:spPr>
        <p:txBody>
          <a:bodyPr wrap="square" rtlCol="0">
            <a:spAutoFit/>
          </a:bodyPr>
          <a:lstStyle/>
          <a:p>
            <a:pPr algn="ctr"/>
            <a:r>
              <a:rPr lang="en-US" dirty="0"/>
              <a:t>Cara Brook</a:t>
            </a:r>
          </a:p>
        </p:txBody>
      </p:sp>
    </p:spTree>
    <p:extLst>
      <p:ext uri="{BB962C8B-B14F-4D97-AF65-F5344CB8AC3E}">
        <p14:creationId xmlns:p14="http://schemas.microsoft.com/office/powerpoint/2010/main" val="2857836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511300"/>
            <a:ext cx="9144000" cy="3828288"/>
          </a:xfrm>
          <a:prstGeom prst="rect">
            <a:avLst/>
          </a:prstGeom>
        </p:spPr>
      </p:pic>
      <p:sp>
        <p:nvSpPr>
          <p:cNvPr id="5" name="TextBox 4"/>
          <p:cNvSpPr txBox="1"/>
          <p:nvPr/>
        </p:nvSpPr>
        <p:spPr>
          <a:xfrm>
            <a:off x="0" y="905000"/>
            <a:ext cx="3471768" cy="584776"/>
          </a:xfrm>
          <a:prstGeom prst="rect">
            <a:avLst/>
          </a:prstGeom>
          <a:noFill/>
        </p:spPr>
        <p:txBody>
          <a:bodyPr wrap="square" rtlCol="0">
            <a:spAutoFit/>
          </a:bodyPr>
          <a:lstStyle/>
          <a:p>
            <a:pPr algn="ctr"/>
            <a:r>
              <a:rPr lang="en-US" sz="3200" b="1" dirty="0"/>
              <a:t>Marburg Virus</a:t>
            </a:r>
          </a:p>
        </p:txBody>
      </p:sp>
      <p:sp>
        <p:nvSpPr>
          <p:cNvPr id="6" name="TextBox 5"/>
          <p:cNvSpPr txBox="1"/>
          <p:nvPr/>
        </p:nvSpPr>
        <p:spPr>
          <a:xfrm>
            <a:off x="7388428" y="4656308"/>
            <a:ext cx="1119454" cy="369332"/>
          </a:xfrm>
          <a:prstGeom prst="rect">
            <a:avLst/>
          </a:prstGeom>
          <a:noFill/>
        </p:spPr>
        <p:txBody>
          <a:bodyPr wrap="square" rtlCol="0">
            <a:spAutoFit/>
          </a:bodyPr>
          <a:lstStyle/>
          <a:p>
            <a:r>
              <a:rPr lang="en-US" b="1" dirty="0"/>
              <a:t>86% CFR</a:t>
            </a:r>
          </a:p>
        </p:txBody>
      </p:sp>
      <p:sp>
        <p:nvSpPr>
          <p:cNvPr id="7" name="TextBox 6"/>
          <p:cNvSpPr txBox="1"/>
          <p:nvPr/>
        </p:nvSpPr>
        <p:spPr>
          <a:xfrm>
            <a:off x="6350748" y="2331103"/>
            <a:ext cx="1119454" cy="369332"/>
          </a:xfrm>
          <a:prstGeom prst="rect">
            <a:avLst/>
          </a:prstGeom>
          <a:solidFill>
            <a:schemeClr val="bg1"/>
          </a:solidFill>
        </p:spPr>
        <p:txBody>
          <a:bodyPr wrap="square" rtlCol="0">
            <a:spAutoFit/>
          </a:bodyPr>
          <a:lstStyle/>
          <a:p>
            <a:r>
              <a:rPr lang="en-US" b="1" dirty="0"/>
              <a:t>23% CFR</a:t>
            </a:r>
          </a:p>
        </p:txBody>
      </p:sp>
    </p:spTree>
    <p:extLst>
      <p:ext uri="{BB962C8B-B14F-4D97-AF65-F5344CB8AC3E}">
        <p14:creationId xmlns:p14="http://schemas.microsoft.com/office/powerpoint/2010/main" val="3923186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954" y="2314557"/>
            <a:ext cx="8256062" cy="1938992"/>
          </a:xfrm>
          <a:prstGeom prst="rect">
            <a:avLst/>
          </a:prstGeom>
          <a:solidFill>
            <a:srgbClr val="FFFFFF"/>
          </a:solidFill>
        </p:spPr>
        <p:txBody>
          <a:bodyPr wrap="square" rtlCol="0">
            <a:spAutoFit/>
          </a:bodyPr>
          <a:lstStyle/>
          <a:p>
            <a:pPr algn="ctr"/>
            <a:r>
              <a:rPr lang="en-US" sz="2400" dirty="0"/>
              <a:t>What </a:t>
            </a:r>
            <a:r>
              <a:rPr lang="en-US" sz="2400" b="1" dirty="0"/>
              <a:t>viral traits </a:t>
            </a:r>
            <a:r>
              <a:rPr lang="en-US" sz="2400" dirty="0"/>
              <a:t>best predict the </a:t>
            </a:r>
          </a:p>
          <a:p>
            <a:pPr algn="ctr"/>
            <a:r>
              <a:rPr lang="en-US" sz="2400" b="1" dirty="0"/>
              <a:t>zoonotic potential </a:t>
            </a:r>
            <a:r>
              <a:rPr lang="en-US" sz="2400" dirty="0"/>
              <a:t>of viruses?</a:t>
            </a:r>
          </a:p>
          <a:p>
            <a:pPr algn="ctr"/>
            <a:br>
              <a:rPr lang="en-US" sz="2400" dirty="0"/>
            </a:br>
            <a:r>
              <a:rPr lang="en-US" sz="2400" i="1" dirty="0" err="1"/>
              <a:t>Quels</a:t>
            </a:r>
            <a:r>
              <a:rPr lang="en-US" sz="2400" i="1" dirty="0"/>
              <a:t> traits </a:t>
            </a:r>
            <a:r>
              <a:rPr lang="en-US" sz="2400" i="1" dirty="0" err="1"/>
              <a:t>viraux</a:t>
            </a:r>
            <a:r>
              <a:rPr lang="en-US" sz="2400" i="1" dirty="0"/>
              <a:t> </a:t>
            </a:r>
            <a:r>
              <a:rPr lang="en-US" sz="2400" i="1" dirty="0" err="1"/>
              <a:t>prédisent</a:t>
            </a:r>
            <a:r>
              <a:rPr lang="en-US" sz="2400" i="1" dirty="0"/>
              <a:t> le </a:t>
            </a:r>
            <a:r>
              <a:rPr lang="en-US" sz="2400" i="1" dirty="0" err="1"/>
              <a:t>mieux</a:t>
            </a:r>
            <a:r>
              <a:rPr lang="en-US" sz="2400" i="1" dirty="0"/>
              <a:t> </a:t>
            </a:r>
            <a:r>
              <a:rPr lang="en-US" sz="2400" i="1" dirty="0" err="1"/>
              <a:t>potentiel</a:t>
            </a:r>
            <a:r>
              <a:rPr lang="en-US" sz="2400" i="1" dirty="0"/>
              <a:t> </a:t>
            </a:r>
            <a:r>
              <a:rPr lang="en-US" sz="2400" i="1" dirty="0" err="1"/>
              <a:t>zoonotique</a:t>
            </a:r>
            <a:r>
              <a:rPr lang="en-US" sz="2400" i="1" dirty="0"/>
              <a:t> des virus?</a:t>
            </a:r>
          </a:p>
        </p:txBody>
      </p:sp>
    </p:spTree>
    <p:extLst>
      <p:ext uri="{BB962C8B-B14F-4D97-AF65-F5344CB8AC3E}">
        <p14:creationId xmlns:p14="http://schemas.microsoft.com/office/powerpoint/2010/main" val="45541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06562" y="1294599"/>
            <a:ext cx="2386996" cy="179883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endParaRPr lang="en-US"/>
          </a:p>
        </p:txBody>
      </p:sp>
      <p:sp>
        <p:nvSpPr>
          <p:cNvPr id="4" name="TextBox 3"/>
          <p:cNvSpPr txBox="1"/>
          <p:nvPr/>
        </p:nvSpPr>
        <p:spPr>
          <a:xfrm>
            <a:off x="206562" y="1694695"/>
            <a:ext cx="2386996" cy="892552"/>
          </a:xfrm>
          <a:prstGeom prst="rect">
            <a:avLst/>
          </a:prstGeom>
          <a:noFill/>
        </p:spPr>
        <p:txBody>
          <a:bodyPr wrap="square" rtlCol="0">
            <a:spAutoFit/>
          </a:bodyPr>
          <a:lstStyle/>
          <a:p>
            <a:pPr algn="ctr"/>
            <a:r>
              <a:rPr lang="en-US" b="1" dirty="0"/>
              <a:t>1) Olival et al. 2017 virus database</a:t>
            </a:r>
          </a:p>
          <a:p>
            <a:pPr algn="ctr"/>
            <a:r>
              <a:rPr lang="en-US" sz="1600" dirty="0"/>
              <a:t>(586 viruses)</a:t>
            </a:r>
          </a:p>
        </p:txBody>
      </p:sp>
      <p:sp>
        <p:nvSpPr>
          <p:cNvPr id="5" name="Right Arrow 4"/>
          <p:cNvSpPr/>
          <p:nvPr/>
        </p:nvSpPr>
        <p:spPr>
          <a:xfrm>
            <a:off x="2664119" y="1904612"/>
            <a:ext cx="635085"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361601" y="1294599"/>
            <a:ext cx="2386996" cy="1798837"/>
          </a:xfrm>
          <a:prstGeom prst="roundRect">
            <a:avLst/>
          </a:prstGeom>
          <a:ln/>
        </p:spPr>
        <p:style>
          <a:lnRef idx="1">
            <a:schemeClr val="accent3"/>
          </a:lnRef>
          <a:fillRef idx="2">
            <a:schemeClr val="accent3"/>
          </a:fillRef>
          <a:effectRef idx="1">
            <a:schemeClr val="accent3"/>
          </a:effectRef>
          <a:fontRef idx="minor">
            <a:schemeClr val="dk1"/>
          </a:fontRef>
        </p:style>
        <p:txBody>
          <a:bodyPr/>
          <a:lstStyle/>
          <a:p>
            <a:endParaRPr lang="en-US"/>
          </a:p>
        </p:txBody>
      </p:sp>
      <p:sp>
        <p:nvSpPr>
          <p:cNvPr id="8" name="TextBox 7"/>
          <p:cNvSpPr txBox="1"/>
          <p:nvPr/>
        </p:nvSpPr>
        <p:spPr>
          <a:xfrm>
            <a:off x="3361601" y="1771135"/>
            <a:ext cx="2386996" cy="646331"/>
          </a:xfrm>
          <a:prstGeom prst="rect">
            <a:avLst/>
          </a:prstGeom>
          <a:noFill/>
        </p:spPr>
        <p:txBody>
          <a:bodyPr wrap="square" rtlCol="0">
            <a:spAutoFit/>
          </a:bodyPr>
          <a:lstStyle/>
          <a:p>
            <a:pPr algn="ctr"/>
            <a:r>
              <a:rPr lang="en-US" b="1" dirty="0"/>
              <a:t>2) 338 directly-transmitted viruses</a:t>
            </a:r>
          </a:p>
        </p:txBody>
      </p:sp>
      <p:sp>
        <p:nvSpPr>
          <p:cNvPr id="10" name="Rounded Rectangle 9"/>
          <p:cNvSpPr/>
          <p:nvPr/>
        </p:nvSpPr>
        <p:spPr>
          <a:xfrm>
            <a:off x="6598925" y="3754994"/>
            <a:ext cx="2386996" cy="1798837"/>
          </a:xfrm>
          <a:prstGeom prst="roundRec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sp>
        <p:nvSpPr>
          <p:cNvPr id="12" name="TextBox 11"/>
          <p:cNvSpPr txBox="1"/>
          <p:nvPr/>
        </p:nvSpPr>
        <p:spPr>
          <a:xfrm>
            <a:off x="6612437" y="3986889"/>
            <a:ext cx="2349084" cy="923330"/>
          </a:xfrm>
          <a:prstGeom prst="rect">
            <a:avLst/>
          </a:prstGeom>
          <a:noFill/>
        </p:spPr>
        <p:txBody>
          <a:bodyPr wrap="square" rtlCol="0">
            <a:spAutoFit/>
          </a:bodyPr>
          <a:lstStyle/>
          <a:p>
            <a:pPr algn="ctr"/>
            <a:r>
              <a:rPr lang="en-US" b="1" dirty="0"/>
              <a:t>4) Predicted</a:t>
            </a:r>
          </a:p>
          <a:p>
            <a:pPr algn="ctr"/>
            <a:r>
              <a:rPr lang="en-US" dirty="0"/>
              <a:t>-whether or not a virus is zoonotic</a:t>
            </a:r>
          </a:p>
        </p:txBody>
      </p:sp>
      <p:sp>
        <p:nvSpPr>
          <p:cNvPr id="13" name="Right Arrow 12"/>
          <p:cNvSpPr/>
          <p:nvPr/>
        </p:nvSpPr>
        <p:spPr>
          <a:xfrm>
            <a:off x="5869153" y="1904612"/>
            <a:ext cx="635085"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6556592" y="1285188"/>
            <a:ext cx="2386996" cy="1798837"/>
          </a:xfrm>
          <a:prstGeom prst="roundRect">
            <a:avLst/>
          </a:prstGeom>
          <a:ln/>
        </p:spPr>
        <p:style>
          <a:lnRef idx="1">
            <a:schemeClr val="accent5"/>
          </a:lnRef>
          <a:fillRef idx="2">
            <a:schemeClr val="accent5"/>
          </a:fillRef>
          <a:effectRef idx="1">
            <a:schemeClr val="accent5"/>
          </a:effectRef>
          <a:fontRef idx="minor">
            <a:schemeClr val="dk1"/>
          </a:fontRef>
        </p:style>
        <p:txBody>
          <a:bodyPr/>
          <a:lstStyle/>
          <a:p>
            <a:endParaRPr lang="en-US"/>
          </a:p>
        </p:txBody>
      </p:sp>
      <p:sp>
        <p:nvSpPr>
          <p:cNvPr id="15" name="TextBox 14"/>
          <p:cNvSpPr txBox="1"/>
          <p:nvPr/>
        </p:nvSpPr>
        <p:spPr>
          <a:xfrm>
            <a:off x="6580992" y="1753279"/>
            <a:ext cx="2337816" cy="923330"/>
          </a:xfrm>
          <a:prstGeom prst="rect">
            <a:avLst/>
          </a:prstGeom>
          <a:noFill/>
        </p:spPr>
        <p:txBody>
          <a:bodyPr wrap="square" rtlCol="0">
            <a:spAutoFit/>
          </a:bodyPr>
          <a:lstStyle/>
          <a:p>
            <a:pPr algn="ctr"/>
            <a:r>
              <a:rPr lang="en-US" b="1" dirty="0"/>
              <a:t>3) Collected</a:t>
            </a:r>
          </a:p>
          <a:p>
            <a:pPr algn="ctr"/>
            <a:r>
              <a:rPr lang="en-US" dirty="0"/>
              <a:t>-viral predictors</a:t>
            </a:r>
          </a:p>
          <a:p>
            <a:pPr algn="ctr"/>
            <a:r>
              <a:rPr lang="en-US" dirty="0"/>
              <a:t>-zoonotic status</a:t>
            </a:r>
          </a:p>
        </p:txBody>
      </p:sp>
      <p:sp>
        <p:nvSpPr>
          <p:cNvPr id="16" name="Right Arrow 15"/>
          <p:cNvSpPr/>
          <p:nvPr/>
        </p:nvSpPr>
        <p:spPr>
          <a:xfrm rot="5400000">
            <a:off x="7586185" y="3165946"/>
            <a:ext cx="548410"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25673" y="3608964"/>
            <a:ext cx="5065716" cy="1384995"/>
          </a:xfrm>
          <a:prstGeom prst="rect">
            <a:avLst/>
          </a:prstGeom>
          <a:solidFill>
            <a:srgbClr val="FFFFFF"/>
          </a:solidFill>
        </p:spPr>
        <p:txBody>
          <a:bodyPr wrap="square" rtlCol="0">
            <a:spAutoFit/>
          </a:bodyPr>
          <a:lstStyle/>
          <a:p>
            <a:pPr algn="ctr"/>
            <a:r>
              <a:rPr lang="en-US" sz="2800" dirty="0"/>
              <a:t>Replicating analyses of zoonotic potential for </a:t>
            </a:r>
            <a:r>
              <a:rPr lang="en-US" sz="2800" b="1" dirty="0"/>
              <a:t>directly-transmitted viruses</a:t>
            </a:r>
          </a:p>
        </p:txBody>
      </p:sp>
    </p:spTree>
    <p:extLst>
      <p:ext uri="{BB962C8B-B14F-4D97-AF65-F5344CB8AC3E}">
        <p14:creationId xmlns:p14="http://schemas.microsoft.com/office/powerpoint/2010/main" val="1285782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g5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850" y="2292323"/>
            <a:ext cx="8869680" cy="3942389"/>
          </a:xfrm>
          <a:prstGeom prst="rect">
            <a:avLst/>
          </a:prstGeom>
        </p:spPr>
      </p:pic>
      <p:sp>
        <p:nvSpPr>
          <p:cNvPr id="2" name="TextBox 1"/>
          <p:cNvSpPr txBox="1"/>
          <p:nvPr/>
        </p:nvSpPr>
        <p:spPr>
          <a:xfrm>
            <a:off x="270163" y="281658"/>
            <a:ext cx="8595360" cy="1569660"/>
          </a:xfrm>
          <a:prstGeom prst="rect">
            <a:avLst/>
          </a:prstGeom>
          <a:solidFill>
            <a:schemeClr val="bg1"/>
          </a:solidFill>
        </p:spPr>
        <p:txBody>
          <a:bodyPr wrap="square" rtlCol="0">
            <a:spAutoFit/>
          </a:bodyPr>
          <a:lstStyle/>
          <a:p>
            <a:pPr algn="ctr"/>
            <a:r>
              <a:rPr lang="en-US" sz="2400" dirty="0"/>
              <a:t>Host </a:t>
            </a:r>
            <a:r>
              <a:rPr lang="en-US" sz="2400" b="1" dirty="0"/>
              <a:t>breadth matters</a:t>
            </a:r>
            <a:r>
              <a:rPr lang="en-US" sz="2400" dirty="0"/>
              <a:t>, but so does the </a:t>
            </a:r>
            <a:r>
              <a:rPr lang="en-US" sz="2400" b="1" i="1" dirty="0"/>
              <a:t>distance</a:t>
            </a:r>
            <a:r>
              <a:rPr lang="en-US" sz="2400" dirty="0"/>
              <a:t> of that </a:t>
            </a:r>
            <a:r>
              <a:rPr lang="en-US" sz="2400" i="1" dirty="0"/>
              <a:t>range</a:t>
            </a:r>
            <a:br>
              <a:rPr lang="en-US" sz="2400" i="1" dirty="0"/>
            </a:br>
            <a:r>
              <a:rPr lang="en-US" sz="2400" i="1" dirty="0"/>
              <a:t>La </a:t>
            </a:r>
            <a:r>
              <a:rPr lang="en-US" sz="2400" i="1" dirty="0" err="1"/>
              <a:t>largeur</a:t>
            </a:r>
            <a:r>
              <a:rPr lang="en-US" sz="2400" i="1" dirty="0"/>
              <a:t> de </a:t>
            </a:r>
            <a:r>
              <a:rPr lang="en-US" sz="2400" i="1" dirty="0" err="1"/>
              <a:t>l'hôte</a:t>
            </a:r>
            <a:r>
              <a:rPr lang="en-US" sz="2400" i="1" dirty="0"/>
              <a:t> </a:t>
            </a:r>
            <a:r>
              <a:rPr lang="en-US" sz="2400" i="1" dirty="0" err="1"/>
              <a:t>est</a:t>
            </a:r>
            <a:r>
              <a:rPr lang="en-US" sz="2400" i="1" dirty="0"/>
              <a:t> </a:t>
            </a:r>
            <a:r>
              <a:rPr lang="en-US" sz="2400" i="1" dirty="0" err="1"/>
              <a:t>importante</a:t>
            </a:r>
            <a:r>
              <a:rPr lang="en-US" sz="2400" i="1" dirty="0"/>
              <a:t>, </a:t>
            </a:r>
            <a:r>
              <a:rPr lang="en-US" sz="2400" i="1" dirty="0" err="1"/>
              <a:t>mais</a:t>
            </a:r>
            <a:r>
              <a:rPr lang="en-US" sz="2400" i="1" dirty="0"/>
              <a:t> la distance de </a:t>
            </a:r>
            <a:r>
              <a:rPr lang="en-US" sz="2400" i="1" dirty="0" err="1"/>
              <a:t>cette</a:t>
            </a:r>
            <a:r>
              <a:rPr lang="en-US" sz="2400" i="1" dirty="0"/>
              <a:t> </a:t>
            </a:r>
            <a:r>
              <a:rPr lang="en-US" sz="2400" i="1" dirty="0" err="1"/>
              <a:t>plage</a:t>
            </a:r>
            <a:r>
              <a:rPr lang="en-US" sz="2400" i="1" dirty="0"/>
              <a:t> </a:t>
            </a:r>
            <a:r>
              <a:rPr lang="en-US" sz="2400" i="1" dirty="0" err="1"/>
              <a:t>aussi</a:t>
            </a:r>
            <a:endParaRPr lang="en-US" sz="2400" i="1" dirty="0"/>
          </a:p>
        </p:txBody>
      </p:sp>
    </p:spTree>
    <p:extLst>
      <p:ext uri="{BB962C8B-B14F-4D97-AF65-F5344CB8AC3E}">
        <p14:creationId xmlns:p14="http://schemas.microsoft.com/office/powerpoint/2010/main" val="263796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3969" y="1659285"/>
            <a:ext cx="8256062" cy="3539430"/>
          </a:xfrm>
          <a:prstGeom prst="rect">
            <a:avLst/>
          </a:prstGeom>
          <a:solidFill>
            <a:srgbClr val="FFFFFF"/>
          </a:solidFill>
        </p:spPr>
        <p:txBody>
          <a:bodyPr wrap="square" rtlCol="0">
            <a:spAutoFit/>
          </a:bodyPr>
          <a:lstStyle/>
          <a:p>
            <a:pPr algn="ctr"/>
            <a:r>
              <a:rPr lang="en-US" sz="3200" dirty="0"/>
              <a:t>What </a:t>
            </a:r>
            <a:r>
              <a:rPr lang="en-US" sz="3200" b="1" dirty="0"/>
              <a:t>viral traits </a:t>
            </a:r>
            <a:r>
              <a:rPr lang="en-US" sz="3200" dirty="0"/>
              <a:t>best predict </a:t>
            </a:r>
          </a:p>
          <a:p>
            <a:pPr algn="ctr"/>
            <a:r>
              <a:rPr lang="en-US" sz="3200" b="1" dirty="0"/>
              <a:t>human case fatality rates </a:t>
            </a:r>
            <a:r>
              <a:rPr lang="en-US" sz="3200" dirty="0"/>
              <a:t>and </a:t>
            </a:r>
            <a:r>
              <a:rPr lang="en-US" sz="3200" b="1" dirty="0"/>
              <a:t>transmissibility </a:t>
            </a:r>
            <a:r>
              <a:rPr lang="en-US" sz="3200" dirty="0"/>
              <a:t>of zoonotic viruses?</a:t>
            </a:r>
          </a:p>
          <a:p>
            <a:pPr algn="ctr"/>
            <a:endParaRPr lang="en-US" sz="3200" dirty="0"/>
          </a:p>
          <a:p>
            <a:pPr algn="ctr"/>
            <a:r>
              <a:rPr lang="fr-FR" sz="3200" i="1" dirty="0"/>
              <a:t>Quels traits viraux prédisent le mieux taux de létalité humaine et transmissibilité des virus zoonotiques?</a:t>
            </a:r>
            <a:endParaRPr lang="en-US" sz="3200" i="1" dirty="0"/>
          </a:p>
        </p:txBody>
      </p:sp>
    </p:spTree>
    <p:extLst>
      <p:ext uri="{BB962C8B-B14F-4D97-AF65-F5344CB8AC3E}">
        <p14:creationId xmlns:p14="http://schemas.microsoft.com/office/powerpoint/2010/main" val="2707961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1500" y="1368923"/>
            <a:ext cx="2386996" cy="179883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endParaRPr lang="en-US"/>
          </a:p>
        </p:txBody>
      </p:sp>
      <p:sp>
        <p:nvSpPr>
          <p:cNvPr id="4" name="TextBox 3"/>
          <p:cNvSpPr txBox="1"/>
          <p:nvPr/>
        </p:nvSpPr>
        <p:spPr>
          <a:xfrm>
            <a:off x="251500" y="1769019"/>
            <a:ext cx="2386996" cy="892552"/>
          </a:xfrm>
          <a:prstGeom prst="rect">
            <a:avLst/>
          </a:prstGeom>
          <a:noFill/>
        </p:spPr>
        <p:txBody>
          <a:bodyPr wrap="square" rtlCol="0">
            <a:spAutoFit/>
          </a:bodyPr>
          <a:lstStyle/>
          <a:p>
            <a:pPr algn="ctr"/>
            <a:r>
              <a:rPr lang="en-US" b="1" dirty="0"/>
              <a:t>1) Olival et al. 2017 virus database</a:t>
            </a:r>
          </a:p>
          <a:p>
            <a:pPr algn="ctr"/>
            <a:r>
              <a:rPr lang="en-US" sz="1600" dirty="0"/>
              <a:t>(586 viruses)</a:t>
            </a:r>
          </a:p>
        </p:txBody>
      </p:sp>
      <p:sp>
        <p:nvSpPr>
          <p:cNvPr id="5" name="Right Arrow 4"/>
          <p:cNvSpPr/>
          <p:nvPr/>
        </p:nvSpPr>
        <p:spPr>
          <a:xfrm>
            <a:off x="2709057" y="1978936"/>
            <a:ext cx="635085"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406539" y="1368923"/>
            <a:ext cx="2386996" cy="1798837"/>
          </a:xfrm>
          <a:prstGeom prst="roundRect">
            <a:avLst/>
          </a:prstGeom>
          <a:ln/>
        </p:spPr>
        <p:style>
          <a:lnRef idx="1">
            <a:schemeClr val="accent3"/>
          </a:lnRef>
          <a:fillRef idx="2">
            <a:schemeClr val="accent3"/>
          </a:fillRef>
          <a:effectRef idx="1">
            <a:schemeClr val="accent3"/>
          </a:effectRef>
          <a:fontRef idx="minor">
            <a:schemeClr val="dk1"/>
          </a:fontRef>
        </p:style>
        <p:txBody>
          <a:bodyPr/>
          <a:lstStyle/>
          <a:p>
            <a:endParaRPr lang="en-US"/>
          </a:p>
        </p:txBody>
      </p:sp>
      <p:sp>
        <p:nvSpPr>
          <p:cNvPr id="8" name="TextBox 7"/>
          <p:cNvSpPr txBox="1"/>
          <p:nvPr/>
        </p:nvSpPr>
        <p:spPr>
          <a:xfrm>
            <a:off x="3406539" y="1845459"/>
            <a:ext cx="2386996" cy="646331"/>
          </a:xfrm>
          <a:prstGeom prst="rect">
            <a:avLst/>
          </a:prstGeom>
          <a:noFill/>
        </p:spPr>
        <p:txBody>
          <a:bodyPr wrap="square" rtlCol="0">
            <a:spAutoFit/>
          </a:bodyPr>
          <a:lstStyle/>
          <a:p>
            <a:pPr algn="ctr"/>
            <a:r>
              <a:rPr lang="en-US" b="1" dirty="0"/>
              <a:t>2) 338 directly-transmitted viruses</a:t>
            </a:r>
          </a:p>
        </p:txBody>
      </p:sp>
      <p:sp>
        <p:nvSpPr>
          <p:cNvPr id="10" name="Rounded Rectangle 9"/>
          <p:cNvSpPr/>
          <p:nvPr/>
        </p:nvSpPr>
        <p:spPr>
          <a:xfrm>
            <a:off x="6643863" y="3829318"/>
            <a:ext cx="2386996" cy="1798837"/>
          </a:xfrm>
          <a:prstGeom prst="roundRect">
            <a:avLst/>
          </a:prstGeom>
          <a:ln/>
        </p:spPr>
        <p:style>
          <a:lnRef idx="1">
            <a:schemeClr val="accent4"/>
          </a:lnRef>
          <a:fillRef idx="2">
            <a:schemeClr val="accent4"/>
          </a:fillRef>
          <a:effectRef idx="1">
            <a:schemeClr val="accent4"/>
          </a:effectRef>
          <a:fontRef idx="minor">
            <a:schemeClr val="dk1"/>
          </a:fontRef>
        </p:style>
        <p:txBody>
          <a:bodyPr/>
          <a:lstStyle/>
          <a:p>
            <a:endParaRPr lang="en-US"/>
          </a:p>
        </p:txBody>
      </p:sp>
      <p:sp>
        <p:nvSpPr>
          <p:cNvPr id="13" name="Right Arrow 12"/>
          <p:cNvSpPr/>
          <p:nvPr/>
        </p:nvSpPr>
        <p:spPr>
          <a:xfrm>
            <a:off x="5914091" y="1978936"/>
            <a:ext cx="635085"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6601530" y="1359512"/>
            <a:ext cx="2386996" cy="1798837"/>
          </a:xfrm>
          <a:prstGeom prst="roundRect">
            <a:avLst/>
          </a:prstGeom>
          <a:ln/>
        </p:spPr>
        <p:style>
          <a:lnRef idx="1">
            <a:schemeClr val="accent5"/>
          </a:lnRef>
          <a:fillRef idx="2">
            <a:schemeClr val="accent5"/>
          </a:fillRef>
          <a:effectRef idx="1">
            <a:schemeClr val="accent5"/>
          </a:effectRef>
          <a:fontRef idx="minor">
            <a:schemeClr val="dk1"/>
          </a:fontRef>
        </p:style>
        <p:txBody>
          <a:bodyPr/>
          <a:lstStyle/>
          <a:p>
            <a:endParaRPr lang="en-US"/>
          </a:p>
        </p:txBody>
      </p:sp>
      <p:sp>
        <p:nvSpPr>
          <p:cNvPr id="15" name="TextBox 14"/>
          <p:cNvSpPr txBox="1"/>
          <p:nvPr/>
        </p:nvSpPr>
        <p:spPr>
          <a:xfrm>
            <a:off x="6625930" y="1644160"/>
            <a:ext cx="2337816" cy="1200329"/>
          </a:xfrm>
          <a:prstGeom prst="rect">
            <a:avLst/>
          </a:prstGeom>
          <a:noFill/>
        </p:spPr>
        <p:txBody>
          <a:bodyPr wrap="square" rtlCol="0">
            <a:spAutoFit/>
          </a:bodyPr>
          <a:lstStyle/>
          <a:p>
            <a:pPr algn="ctr"/>
            <a:r>
              <a:rPr lang="en-US" b="1" dirty="0"/>
              <a:t>3) Collected</a:t>
            </a:r>
          </a:p>
          <a:p>
            <a:pPr algn="ctr"/>
            <a:r>
              <a:rPr lang="en-US" dirty="0"/>
              <a:t>-viral predictors</a:t>
            </a:r>
          </a:p>
          <a:p>
            <a:pPr algn="ctr"/>
            <a:r>
              <a:rPr lang="en-US" dirty="0"/>
              <a:t>-zoonotic risk metrics</a:t>
            </a:r>
          </a:p>
        </p:txBody>
      </p:sp>
      <p:sp>
        <p:nvSpPr>
          <p:cNvPr id="17" name="Rounded Rectangle 16"/>
          <p:cNvSpPr/>
          <p:nvPr/>
        </p:nvSpPr>
        <p:spPr>
          <a:xfrm>
            <a:off x="3430061" y="3815207"/>
            <a:ext cx="2386996" cy="1798837"/>
          </a:xfrm>
          <a:prstGeom prst="roundRect">
            <a:avLst/>
          </a:prstGeom>
          <a:ln w="38100" cmpd="sng">
            <a:solidFill>
              <a:srgbClr val="660066"/>
            </a:solidFill>
          </a:ln>
        </p:spPr>
        <p:style>
          <a:lnRef idx="1">
            <a:schemeClr val="accent3"/>
          </a:lnRef>
          <a:fillRef idx="2">
            <a:schemeClr val="accent3"/>
          </a:fillRef>
          <a:effectRef idx="1">
            <a:schemeClr val="accent3"/>
          </a:effectRef>
          <a:fontRef idx="minor">
            <a:schemeClr val="dk1"/>
          </a:fontRef>
        </p:style>
        <p:txBody>
          <a:bodyPr/>
          <a:lstStyle/>
          <a:p>
            <a:endParaRPr lang="en-US"/>
          </a:p>
        </p:txBody>
      </p:sp>
      <p:sp>
        <p:nvSpPr>
          <p:cNvPr id="18" name="TextBox 17"/>
          <p:cNvSpPr txBox="1"/>
          <p:nvPr/>
        </p:nvSpPr>
        <p:spPr>
          <a:xfrm>
            <a:off x="3430061" y="4277974"/>
            <a:ext cx="2386996" cy="892552"/>
          </a:xfrm>
          <a:prstGeom prst="rect">
            <a:avLst/>
          </a:prstGeom>
          <a:noFill/>
        </p:spPr>
        <p:txBody>
          <a:bodyPr wrap="square" rtlCol="0">
            <a:spAutoFit/>
          </a:bodyPr>
          <a:lstStyle/>
          <a:p>
            <a:pPr algn="ctr"/>
            <a:r>
              <a:rPr lang="en-US" b="1" dirty="0"/>
              <a:t>4) 68 unique zoonotic outcomes</a:t>
            </a:r>
          </a:p>
          <a:p>
            <a:pPr algn="ctr"/>
            <a:r>
              <a:rPr lang="en-US" sz="1600" dirty="0"/>
              <a:t>(66 unique viruses)</a:t>
            </a:r>
          </a:p>
        </p:txBody>
      </p:sp>
      <p:sp>
        <p:nvSpPr>
          <p:cNvPr id="20" name="Right Arrow 19"/>
          <p:cNvSpPr/>
          <p:nvPr/>
        </p:nvSpPr>
        <p:spPr>
          <a:xfrm>
            <a:off x="5894060" y="4373046"/>
            <a:ext cx="635085"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8476812">
            <a:off x="5584272" y="3149641"/>
            <a:ext cx="1067010"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653553" y="4131478"/>
            <a:ext cx="2349084" cy="1200329"/>
          </a:xfrm>
          <a:prstGeom prst="rect">
            <a:avLst/>
          </a:prstGeom>
          <a:noFill/>
        </p:spPr>
        <p:txBody>
          <a:bodyPr wrap="square" rtlCol="0">
            <a:spAutoFit/>
          </a:bodyPr>
          <a:lstStyle/>
          <a:p>
            <a:pPr algn="ctr"/>
            <a:r>
              <a:rPr lang="en-US" b="1" dirty="0"/>
              <a:t>5) Predicted human:</a:t>
            </a:r>
          </a:p>
          <a:p>
            <a:pPr algn="ctr"/>
            <a:r>
              <a:rPr lang="en-US" dirty="0"/>
              <a:t>-case fatality rate</a:t>
            </a:r>
          </a:p>
          <a:p>
            <a:pPr algn="ctr"/>
            <a:r>
              <a:rPr lang="en-US" dirty="0"/>
              <a:t>-transmissibility</a:t>
            </a:r>
          </a:p>
        </p:txBody>
      </p:sp>
    </p:spTree>
    <p:extLst>
      <p:ext uri="{BB962C8B-B14F-4D97-AF65-F5344CB8AC3E}">
        <p14:creationId xmlns:p14="http://schemas.microsoft.com/office/powerpoint/2010/main" val="825978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5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80" y="2267792"/>
            <a:ext cx="8869680" cy="3942389"/>
          </a:xfrm>
          <a:prstGeom prst="rect">
            <a:avLst/>
          </a:prstGeom>
        </p:spPr>
      </p:pic>
      <p:sp>
        <p:nvSpPr>
          <p:cNvPr id="2" name="TextBox 1"/>
          <p:cNvSpPr txBox="1"/>
          <p:nvPr/>
        </p:nvSpPr>
        <p:spPr>
          <a:xfrm>
            <a:off x="228601" y="302438"/>
            <a:ext cx="8686800" cy="1569660"/>
          </a:xfrm>
          <a:prstGeom prst="rect">
            <a:avLst/>
          </a:prstGeom>
          <a:solidFill>
            <a:schemeClr val="bg1"/>
          </a:solidFill>
        </p:spPr>
        <p:txBody>
          <a:bodyPr wrap="square" rtlCol="0">
            <a:spAutoFit/>
          </a:bodyPr>
          <a:lstStyle/>
          <a:p>
            <a:pPr algn="ctr"/>
            <a:r>
              <a:rPr lang="en-US" sz="2400" dirty="0"/>
              <a:t>Infecting hosts that are </a:t>
            </a:r>
            <a:r>
              <a:rPr lang="en-US" sz="2400" b="1" dirty="0"/>
              <a:t>distantly related </a:t>
            </a:r>
            <a:r>
              <a:rPr lang="en-US" sz="2400" dirty="0"/>
              <a:t>from humans is associated with </a:t>
            </a:r>
            <a:r>
              <a:rPr lang="en-US" sz="2400" b="1" dirty="0"/>
              <a:t>virulence</a:t>
            </a:r>
            <a:br>
              <a:rPr lang="en-US" sz="2400" dirty="0"/>
            </a:br>
            <a:r>
              <a:rPr lang="en-US" sz="2400" i="1" dirty="0" err="1"/>
              <a:t>Infecter</a:t>
            </a:r>
            <a:r>
              <a:rPr lang="en-US" sz="2400" i="1" dirty="0"/>
              <a:t> des </a:t>
            </a:r>
            <a:r>
              <a:rPr lang="en-US" sz="2400" i="1" dirty="0" err="1"/>
              <a:t>hôtes</a:t>
            </a:r>
            <a:r>
              <a:rPr lang="en-US" sz="2400" i="1" dirty="0"/>
              <a:t> </a:t>
            </a:r>
            <a:r>
              <a:rPr lang="en-US" sz="2400" i="1" dirty="0" err="1"/>
              <a:t>éloignés</a:t>
            </a:r>
            <a:r>
              <a:rPr lang="en-US" sz="2400" i="1" dirty="0"/>
              <a:t> de </a:t>
            </a:r>
            <a:r>
              <a:rPr lang="en-US" sz="2400" i="1" dirty="0" err="1"/>
              <a:t>l'homme</a:t>
            </a:r>
            <a:r>
              <a:rPr lang="en-US" sz="2400" i="1" dirty="0"/>
              <a:t> </a:t>
            </a:r>
            <a:r>
              <a:rPr lang="en-US" sz="2400" i="1" dirty="0" err="1"/>
              <a:t>est</a:t>
            </a:r>
            <a:r>
              <a:rPr lang="en-US" sz="2400" i="1" dirty="0"/>
              <a:t> </a:t>
            </a:r>
            <a:r>
              <a:rPr lang="en-US" sz="2400" i="1" dirty="0" err="1"/>
              <a:t>associé</a:t>
            </a:r>
            <a:r>
              <a:rPr lang="en-US" sz="2400" i="1" dirty="0"/>
              <a:t> </a:t>
            </a:r>
            <a:r>
              <a:rPr lang="en-US" sz="2400" i="1" dirty="0" err="1"/>
              <a:t>à</a:t>
            </a:r>
            <a:r>
              <a:rPr lang="en-US" sz="2400" i="1" dirty="0"/>
              <a:t> la virulence</a:t>
            </a:r>
            <a:endParaRPr lang="en-US" sz="2400" b="1" i="1" dirty="0"/>
          </a:p>
        </p:txBody>
      </p:sp>
    </p:spTree>
    <p:extLst>
      <p:ext uri="{BB962C8B-B14F-4D97-AF65-F5344CB8AC3E}">
        <p14:creationId xmlns:p14="http://schemas.microsoft.com/office/powerpoint/2010/main" val="2930744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5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42" y="2125411"/>
            <a:ext cx="8869680" cy="3942389"/>
          </a:xfrm>
          <a:prstGeom prst="rect">
            <a:avLst/>
          </a:prstGeom>
        </p:spPr>
      </p:pic>
      <p:sp>
        <p:nvSpPr>
          <p:cNvPr id="5" name="TextBox 4"/>
          <p:cNvSpPr txBox="1"/>
          <p:nvPr/>
        </p:nvSpPr>
        <p:spPr>
          <a:xfrm>
            <a:off x="187034" y="213191"/>
            <a:ext cx="8778240" cy="1569660"/>
          </a:xfrm>
          <a:prstGeom prst="rect">
            <a:avLst/>
          </a:prstGeom>
          <a:solidFill>
            <a:schemeClr val="bg1"/>
          </a:solidFill>
        </p:spPr>
        <p:txBody>
          <a:bodyPr wrap="square" rtlCol="0">
            <a:spAutoFit/>
          </a:bodyPr>
          <a:lstStyle/>
          <a:p>
            <a:pPr algn="ctr"/>
            <a:r>
              <a:rPr lang="mr-IN" sz="2400" dirty="0"/>
              <a:t>…</a:t>
            </a:r>
            <a:r>
              <a:rPr lang="en-US" sz="2400" dirty="0"/>
              <a:t>but these </a:t>
            </a:r>
            <a:r>
              <a:rPr lang="en-US" sz="2400" b="1" dirty="0"/>
              <a:t>virulent viruses </a:t>
            </a:r>
            <a:r>
              <a:rPr lang="en-US" sz="2400" dirty="0"/>
              <a:t>in distant hosts are also the </a:t>
            </a:r>
            <a:r>
              <a:rPr lang="en-US" sz="2400" b="1" dirty="0"/>
              <a:t>least transmissible </a:t>
            </a:r>
            <a:r>
              <a:rPr lang="en-US" sz="2400" dirty="0"/>
              <a:t>between humans</a:t>
            </a:r>
          </a:p>
          <a:p>
            <a:pPr algn="ctr"/>
            <a:r>
              <a:rPr lang="en-US" sz="2400" i="1" dirty="0"/>
              <a:t>… </a:t>
            </a:r>
            <a:r>
              <a:rPr lang="en-US" sz="2400" i="1" dirty="0" err="1"/>
              <a:t>mais</a:t>
            </a:r>
            <a:r>
              <a:rPr lang="en-US" sz="2400" i="1" dirty="0"/>
              <a:t> </a:t>
            </a:r>
            <a:r>
              <a:rPr lang="en-US" sz="2400" i="1" dirty="0" err="1"/>
              <a:t>ces</a:t>
            </a:r>
            <a:r>
              <a:rPr lang="en-US" sz="2400" i="1" dirty="0"/>
              <a:t> virus </a:t>
            </a:r>
            <a:r>
              <a:rPr lang="en-US" sz="2400" i="1" dirty="0" err="1"/>
              <a:t>virulents</a:t>
            </a:r>
            <a:r>
              <a:rPr lang="en-US" sz="2400" i="1" dirty="0"/>
              <a:t> chez des </a:t>
            </a:r>
            <a:r>
              <a:rPr lang="en-US" sz="2400" i="1" dirty="0" err="1"/>
              <a:t>hôtes</a:t>
            </a:r>
            <a:r>
              <a:rPr lang="en-US" sz="2400" i="1" dirty="0"/>
              <a:t> </a:t>
            </a:r>
            <a:r>
              <a:rPr lang="en-US" sz="2400" i="1" dirty="0" err="1"/>
              <a:t>éloignés</a:t>
            </a:r>
            <a:r>
              <a:rPr lang="en-US" sz="2400" i="1" dirty="0"/>
              <a:t> </a:t>
            </a:r>
            <a:r>
              <a:rPr lang="en-US" sz="2400" i="1" dirty="0" err="1"/>
              <a:t>sont</a:t>
            </a:r>
            <a:r>
              <a:rPr lang="en-US" sz="2400" i="1" dirty="0"/>
              <a:t> </a:t>
            </a:r>
            <a:r>
              <a:rPr lang="en-US" sz="2400" i="1" dirty="0" err="1"/>
              <a:t>aussi</a:t>
            </a:r>
            <a:r>
              <a:rPr lang="en-US" sz="2400" i="1" dirty="0"/>
              <a:t> les </a:t>
            </a:r>
            <a:r>
              <a:rPr lang="en-US" sz="2400" i="1" dirty="0" err="1"/>
              <a:t>moins</a:t>
            </a:r>
            <a:r>
              <a:rPr lang="en-US" sz="2400" i="1" dirty="0"/>
              <a:t> </a:t>
            </a:r>
            <a:r>
              <a:rPr lang="en-US" sz="2400" i="1" dirty="0" err="1"/>
              <a:t>transmissibles</a:t>
            </a:r>
            <a:r>
              <a:rPr lang="en-US" sz="2400" i="1" dirty="0"/>
              <a:t> entre </a:t>
            </a:r>
            <a:r>
              <a:rPr lang="en-US" sz="2400" i="1" dirty="0" err="1"/>
              <a:t>humains</a:t>
            </a:r>
            <a:endParaRPr lang="en-US" sz="2400" i="1" dirty="0"/>
          </a:p>
        </p:txBody>
      </p:sp>
    </p:spTree>
    <p:extLst>
      <p:ext uri="{BB962C8B-B14F-4D97-AF65-F5344CB8AC3E}">
        <p14:creationId xmlns:p14="http://schemas.microsoft.com/office/powerpoint/2010/main" val="395889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3969" y="1629788"/>
            <a:ext cx="8256062" cy="3539430"/>
          </a:xfrm>
          <a:prstGeom prst="rect">
            <a:avLst/>
          </a:prstGeom>
          <a:solidFill>
            <a:srgbClr val="FFFFFF"/>
          </a:solidFill>
        </p:spPr>
        <p:txBody>
          <a:bodyPr wrap="square" rtlCol="0">
            <a:spAutoFit/>
          </a:bodyPr>
          <a:lstStyle/>
          <a:p>
            <a:pPr algn="ctr"/>
            <a:r>
              <a:rPr lang="en-US" sz="3200" dirty="0"/>
              <a:t>But not all zoonoses are created equal—some are </a:t>
            </a:r>
            <a:r>
              <a:rPr lang="en-US" sz="3200" b="1" dirty="0"/>
              <a:t>larger threats than others</a:t>
            </a:r>
          </a:p>
          <a:p>
            <a:pPr algn="ctr"/>
            <a:endParaRPr lang="en-US" sz="3200" dirty="0"/>
          </a:p>
          <a:p>
            <a:pPr algn="ctr"/>
            <a:r>
              <a:rPr lang="fr-FR" sz="3200" i="1" dirty="0"/>
              <a:t>Mais toutes les zoonoses ne sont pas créées égales—certaines représentent des </a:t>
            </a:r>
            <a:r>
              <a:rPr lang="fr-FR" sz="3200" b="1" i="1" dirty="0"/>
              <a:t>menaces plus importantes que d'autres</a:t>
            </a:r>
            <a:endParaRPr lang="en-US" sz="3200" b="1" i="1" dirty="0"/>
          </a:p>
        </p:txBody>
      </p:sp>
    </p:spTree>
    <p:extLst>
      <p:ext uri="{BB962C8B-B14F-4D97-AF65-F5344CB8AC3E}">
        <p14:creationId xmlns:p14="http://schemas.microsoft.com/office/powerpoint/2010/main" val="111743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1830" y="303001"/>
            <a:ext cx="8540885" cy="1200329"/>
          </a:xfrm>
          <a:prstGeom prst="rect">
            <a:avLst/>
          </a:prstGeom>
          <a:solidFill>
            <a:schemeClr val="bg1"/>
          </a:solidFill>
        </p:spPr>
        <p:txBody>
          <a:bodyPr wrap="square" rtlCol="0">
            <a:spAutoFit/>
          </a:bodyPr>
          <a:lstStyle/>
          <a:p>
            <a:pPr algn="ctr"/>
            <a:r>
              <a:rPr lang="en-US" sz="2400" dirty="0"/>
              <a:t>Variation in morbidity and mortality (‘virulence’)</a:t>
            </a:r>
          </a:p>
          <a:p>
            <a:pPr algn="ctr"/>
            <a:endParaRPr lang="en-US" sz="2400" dirty="0"/>
          </a:p>
          <a:p>
            <a:pPr algn="ctr"/>
            <a:r>
              <a:rPr lang="fr-FR" sz="2400" i="1" dirty="0"/>
              <a:t>Variation de la morbidité et de la mortalité (‘virulence’)</a:t>
            </a:r>
            <a:endParaRPr lang="en-US" sz="2400" i="1" dirty="0"/>
          </a:p>
        </p:txBody>
      </p:sp>
      <p:pic>
        <p:nvPicPr>
          <p:cNvPr id="5" name="Picture 4"/>
          <p:cNvPicPr>
            <a:picLocks noChangeAspect="1"/>
          </p:cNvPicPr>
          <p:nvPr/>
        </p:nvPicPr>
        <p:blipFill>
          <a:blip r:embed="rId3"/>
          <a:stretch>
            <a:fillRect/>
          </a:stretch>
        </p:blipFill>
        <p:spPr>
          <a:xfrm>
            <a:off x="5560581" y="2047397"/>
            <a:ext cx="2883140" cy="3769706"/>
          </a:xfrm>
          <a:prstGeom prst="rect">
            <a:avLst/>
          </a:prstGeom>
        </p:spPr>
      </p:pic>
      <p:pic>
        <p:nvPicPr>
          <p:cNvPr id="6" name="Picture 5"/>
          <p:cNvPicPr>
            <a:picLocks noChangeAspect="1"/>
          </p:cNvPicPr>
          <p:nvPr/>
        </p:nvPicPr>
        <p:blipFill>
          <a:blip r:embed="rId4"/>
          <a:stretch>
            <a:fillRect/>
          </a:stretch>
        </p:blipFill>
        <p:spPr>
          <a:xfrm>
            <a:off x="689086" y="2213807"/>
            <a:ext cx="4287859" cy="3417422"/>
          </a:xfrm>
          <a:prstGeom prst="rect">
            <a:avLst/>
          </a:prstGeom>
        </p:spPr>
      </p:pic>
    </p:spTree>
    <p:extLst>
      <p:ext uri="{BB962C8B-B14F-4D97-AF65-F5344CB8AC3E}">
        <p14:creationId xmlns:p14="http://schemas.microsoft.com/office/powerpoint/2010/main" val="4104293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49A7-AA41-9C48-BDFA-90322BDB747B}"/>
              </a:ext>
            </a:extLst>
          </p:cNvPr>
          <p:cNvSpPr>
            <a:spLocks noGrp="1"/>
          </p:cNvSpPr>
          <p:nvPr>
            <p:ph type="title"/>
          </p:nvPr>
        </p:nvSpPr>
        <p:spPr/>
        <p:txBody>
          <a:bodyPr/>
          <a:lstStyle/>
          <a:p>
            <a:endParaRPr lang="en-US"/>
          </a:p>
        </p:txBody>
      </p:sp>
      <p:pic>
        <p:nvPicPr>
          <p:cNvPr id="6" name="Picture 5" descr="A screenshot of a cell phone&#10;&#10;Description automatically generated">
            <a:extLst>
              <a:ext uri="{FF2B5EF4-FFF2-40B4-BE49-F238E27FC236}">
                <a16:creationId xmlns:a16="http://schemas.microsoft.com/office/drawing/2014/main" id="{726CD760-700D-934E-A63C-2CF62FC694B1}"/>
              </a:ext>
            </a:extLst>
          </p:cNvPr>
          <p:cNvPicPr>
            <a:picLocks noChangeAspect="1"/>
          </p:cNvPicPr>
          <p:nvPr/>
        </p:nvPicPr>
        <p:blipFill>
          <a:blip r:embed="rId3"/>
          <a:stretch>
            <a:fillRect/>
          </a:stretch>
        </p:blipFill>
        <p:spPr>
          <a:xfrm>
            <a:off x="258784" y="84817"/>
            <a:ext cx="8595360" cy="6690055"/>
          </a:xfrm>
          <a:prstGeom prst="rect">
            <a:avLst/>
          </a:prstGeom>
        </p:spPr>
      </p:pic>
      <p:sp>
        <p:nvSpPr>
          <p:cNvPr id="7" name="TextBox 6">
            <a:extLst>
              <a:ext uri="{FF2B5EF4-FFF2-40B4-BE49-F238E27FC236}">
                <a16:creationId xmlns:a16="http://schemas.microsoft.com/office/drawing/2014/main" id="{2A250A85-477B-9946-B6F1-7E85E4DD02A9}"/>
              </a:ext>
            </a:extLst>
          </p:cNvPr>
          <p:cNvSpPr txBox="1"/>
          <p:nvPr/>
        </p:nvSpPr>
        <p:spPr>
          <a:xfrm>
            <a:off x="0" y="5270081"/>
            <a:ext cx="9144000" cy="1200329"/>
          </a:xfrm>
          <a:prstGeom prst="rect">
            <a:avLst/>
          </a:prstGeom>
          <a:solidFill>
            <a:schemeClr val="bg1"/>
          </a:solidFill>
        </p:spPr>
        <p:txBody>
          <a:bodyPr wrap="square" rtlCol="0">
            <a:spAutoFit/>
          </a:bodyPr>
          <a:lstStyle/>
          <a:p>
            <a:pPr algn="ctr"/>
            <a:r>
              <a:rPr lang="en-US" dirty="0"/>
              <a:t>R</a:t>
            </a:r>
            <a:r>
              <a:rPr lang="en-US" baseline="-25000" dirty="0"/>
              <a:t>0</a:t>
            </a:r>
            <a:r>
              <a:rPr lang="en-US" dirty="0"/>
              <a:t> = number of secondary cases produced by a single infection in a completely susceptible population </a:t>
            </a:r>
            <a:br>
              <a:rPr lang="en-US" i="1" dirty="0"/>
            </a:br>
            <a:r>
              <a:rPr lang="en-US" i="1" dirty="0"/>
              <a:t>= </a:t>
            </a:r>
            <a:r>
              <a:rPr lang="en-US" i="1" dirty="0" err="1"/>
              <a:t>nombre</a:t>
            </a:r>
            <a:r>
              <a:rPr lang="en-US" i="1" dirty="0"/>
              <a:t> de </a:t>
            </a:r>
            <a:r>
              <a:rPr lang="en-US" i="1" dirty="0" err="1"/>
              <a:t>cas</a:t>
            </a:r>
            <a:r>
              <a:rPr lang="en-US" i="1" dirty="0"/>
              <a:t> </a:t>
            </a:r>
            <a:r>
              <a:rPr lang="en-US" i="1" dirty="0" err="1"/>
              <a:t>secondaires</a:t>
            </a:r>
            <a:r>
              <a:rPr lang="en-US" i="1" dirty="0"/>
              <a:t> </a:t>
            </a:r>
            <a:r>
              <a:rPr lang="en-US" i="1" dirty="0" err="1"/>
              <a:t>produits</a:t>
            </a:r>
            <a:r>
              <a:rPr lang="en-US" i="1" dirty="0"/>
              <a:t> par </a:t>
            </a:r>
            <a:r>
              <a:rPr lang="en-US" i="1" dirty="0" err="1"/>
              <a:t>une</a:t>
            </a:r>
            <a:r>
              <a:rPr lang="en-US" i="1" dirty="0"/>
              <a:t> </a:t>
            </a:r>
            <a:r>
              <a:rPr lang="en-US" i="1" dirty="0" err="1"/>
              <a:t>seule</a:t>
            </a:r>
            <a:r>
              <a:rPr lang="en-US" i="1" dirty="0"/>
              <a:t> infection dans </a:t>
            </a:r>
            <a:r>
              <a:rPr lang="en-US" i="1" dirty="0" err="1"/>
              <a:t>une</a:t>
            </a:r>
            <a:r>
              <a:rPr lang="en-US" i="1" dirty="0"/>
              <a:t> population </a:t>
            </a:r>
            <a:r>
              <a:rPr lang="en-US" i="1" dirty="0" err="1"/>
              <a:t>complètement</a:t>
            </a:r>
            <a:r>
              <a:rPr lang="en-US" i="1" dirty="0"/>
              <a:t> sensible</a:t>
            </a:r>
          </a:p>
        </p:txBody>
      </p:sp>
    </p:spTree>
    <p:extLst>
      <p:ext uri="{BB962C8B-B14F-4D97-AF65-F5344CB8AC3E}">
        <p14:creationId xmlns:p14="http://schemas.microsoft.com/office/powerpoint/2010/main" val="2290367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8711"/>
            <a:ext cx="8229600" cy="4373563"/>
          </a:xfrm>
        </p:spPr>
        <p:txBody>
          <a:bodyPr>
            <a:noAutofit/>
          </a:bodyPr>
          <a:lstStyle/>
          <a:p>
            <a:r>
              <a:rPr lang="en-US" sz="1800" dirty="0">
                <a:solidFill>
                  <a:schemeClr val="tx1"/>
                </a:solidFill>
              </a:rPr>
              <a:t>Goal = identify </a:t>
            </a:r>
            <a:r>
              <a:rPr lang="en-US" sz="1800" b="1" dirty="0">
                <a:solidFill>
                  <a:schemeClr val="tx1"/>
                </a:solidFill>
              </a:rPr>
              <a:t>predictors of zoonotic risk</a:t>
            </a:r>
          </a:p>
          <a:p>
            <a:pPr marL="114300" indent="0">
              <a:buNone/>
            </a:pPr>
            <a:r>
              <a:rPr lang="en-US" sz="1800" i="1" dirty="0">
                <a:solidFill>
                  <a:schemeClr val="tx1"/>
                </a:solidFill>
              </a:rPr>
              <a:t>Objectif = identifier les </a:t>
            </a:r>
            <a:r>
              <a:rPr lang="en-US" sz="1800" i="1" dirty="0" err="1">
                <a:solidFill>
                  <a:schemeClr val="tx1"/>
                </a:solidFill>
              </a:rPr>
              <a:t>prédicteurs</a:t>
            </a:r>
            <a:r>
              <a:rPr lang="en-US" sz="1800" i="1" dirty="0">
                <a:solidFill>
                  <a:schemeClr val="tx1"/>
                </a:solidFill>
              </a:rPr>
              <a:t> du </a:t>
            </a:r>
            <a:r>
              <a:rPr lang="en-US" sz="1800" i="1" dirty="0" err="1">
                <a:solidFill>
                  <a:schemeClr val="tx1"/>
                </a:solidFill>
              </a:rPr>
              <a:t>risque</a:t>
            </a:r>
            <a:r>
              <a:rPr lang="en-US" sz="1800" i="1" dirty="0">
                <a:solidFill>
                  <a:schemeClr val="tx1"/>
                </a:solidFill>
              </a:rPr>
              <a:t> </a:t>
            </a:r>
            <a:r>
              <a:rPr lang="en-US" sz="1800" i="1" dirty="0" err="1">
                <a:solidFill>
                  <a:schemeClr val="tx1"/>
                </a:solidFill>
              </a:rPr>
              <a:t>zoonotique</a:t>
            </a:r>
            <a:endParaRPr lang="en-US" sz="1800" i="1" dirty="0">
              <a:solidFill>
                <a:schemeClr val="tx1"/>
              </a:solidFill>
            </a:endParaRPr>
          </a:p>
          <a:p>
            <a:pPr marL="114300" indent="0">
              <a:buNone/>
            </a:pPr>
            <a:endParaRPr lang="en-US" sz="1800" b="1" i="1" dirty="0">
              <a:solidFill>
                <a:schemeClr val="tx1"/>
              </a:solidFill>
            </a:endParaRPr>
          </a:p>
          <a:p>
            <a:r>
              <a:rPr lang="en-US" sz="1800" dirty="0">
                <a:solidFill>
                  <a:schemeClr val="tx1"/>
                </a:solidFill>
              </a:rPr>
              <a:t>Focus = </a:t>
            </a:r>
            <a:r>
              <a:rPr lang="en-US" sz="1800" b="1" dirty="0">
                <a:solidFill>
                  <a:schemeClr val="tx1"/>
                </a:solidFill>
              </a:rPr>
              <a:t>directly-transmitted viruses</a:t>
            </a:r>
            <a:r>
              <a:rPr lang="en-US" sz="1800" dirty="0">
                <a:solidFill>
                  <a:schemeClr val="tx1"/>
                </a:solidFill>
              </a:rPr>
              <a:t>, </a:t>
            </a:r>
            <a:r>
              <a:rPr lang="en-US" sz="1800" b="1" dirty="0">
                <a:solidFill>
                  <a:schemeClr val="tx1"/>
                </a:solidFill>
              </a:rPr>
              <a:t>mammalian hosts</a:t>
            </a:r>
          </a:p>
          <a:p>
            <a:pPr marL="114300" indent="0">
              <a:buNone/>
            </a:pPr>
            <a:r>
              <a:rPr lang="fr-FR" sz="1800" i="1" dirty="0">
                <a:solidFill>
                  <a:schemeClr val="tx1"/>
                </a:solidFill>
              </a:rPr>
              <a:t>Focus = virus directement transmis, mammifères hôtes</a:t>
            </a:r>
            <a:endParaRPr lang="en-US" sz="1800" b="1" i="1" dirty="0">
              <a:solidFill>
                <a:schemeClr val="tx1"/>
              </a:solidFill>
            </a:endParaRPr>
          </a:p>
          <a:p>
            <a:endParaRPr lang="en-US" sz="1800" b="1" dirty="0">
              <a:solidFill>
                <a:schemeClr val="tx1"/>
              </a:solidFill>
            </a:endParaRPr>
          </a:p>
          <a:p>
            <a:r>
              <a:rPr lang="en-US" sz="1800" dirty="0">
                <a:solidFill>
                  <a:schemeClr val="tx1"/>
                </a:solidFill>
              </a:rPr>
              <a:t>Compiled a database and applied </a:t>
            </a:r>
            <a:r>
              <a:rPr lang="en-US" sz="1800" b="1" dirty="0">
                <a:solidFill>
                  <a:schemeClr val="tx1"/>
                </a:solidFill>
              </a:rPr>
              <a:t>generalized additive models (GAMs) </a:t>
            </a:r>
            <a:r>
              <a:rPr lang="en-US" sz="1800" dirty="0">
                <a:solidFill>
                  <a:schemeClr val="tx1"/>
                </a:solidFill>
              </a:rPr>
              <a:t>to identify </a:t>
            </a:r>
            <a:r>
              <a:rPr lang="en-US" sz="1800" b="1" dirty="0">
                <a:solidFill>
                  <a:schemeClr val="tx1"/>
                </a:solidFill>
              </a:rPr>
              <a:t>traits predictive </a:t>
            </a:r>
            <a:r>
              <a:rPr lang="en-US" sz="1800" dirty="0">
                <a:solidFill>
                  <a:schemeClr val="tx1"/>
                </a:solidFill>
              </a:rPr>
              <a:t>of:</a:t>
            </a:r>
          </a:p>
          <a:p>
            <a:pPr marL="868680" lvl="1" indent="-457200">
              <a:buFont typeface="+mj-lt"/>
              <a:buAutoNum type="alphaLcParenR"/>
            </a:pPr>
            <a:r>
              <a:rPr lang="en-US" sz="1800" dirty="0">
                <a:solidFill>
                  <a:schemeClr val="tx1"/>
                </a:solidFill>
              </a:rPr>
              <a:t>Human case fatality rates</a:t>
            </a:r>
          </a:p>
          <a:p>
            <a:pPr marL="868680" lvl="1" indent="-457200">
              <a:buFont typeface="+mj-lt"/>
              <a:buAutoNum type="alphaLcParenR"/>
            </a:pPr>
            <a:r>
              <a:rPr lang="en-US" sz="1800" dirty="0">
                <a:solidFill>
                  <a:schemeClr val="tx1"/>
                </a:solidFill>
              </a:rPr>
              <a:t>Extent of human-to-human transmission following spillover</a:t>
            </a:r>
          </a:p>
          <a:p>
            <a:pPr marL="411480" lvl="1" indent="0">
              <a:buNone/>
            </a:pPr>
            <a:endParaRPr lang="fr-FR" sz="1800" dirty="0"/>
          </a:p>
          <a:p>
            <a:pPr marL="411480" lvl="1" indent="0">
              <a:buNone/>
            </a:pPr>
            <a:r>
              <a:rPr lang="fr-FR" sz="1800" i="1" dirty="0">
                <a:solidFill>
                  <a:schemeClr val="tx1"/>
                </a:solidFill>
              </a:rPr>
              <a:t>Compilé une base de données et appliqué des </a:t>
            </a:r>
            <a:r>
              <a:rPr lang="fr-FR" sz="1800" b="1" i="1" dirty="0">
                <a:solidFill>
                  <a:schemeClr val="tx1"/>
                </a:solidFill>
              </a:rPr>
              <a:t>modèles additifs généralisés (GAM) </a:t>
            </a:r>
            <a:r>
              <a:rPr lang="fr-FR" sz="1800" i="1" dirty="0">
                <a:solidFill>
                  <a:schemeClr val="tx1"/>
                </a:solidFill>
              </a:rPr>
              <a:t>pour identifier les </a:t>
            </a:r>
            <a:r>
              <a:rPr lang="fr-FR" sz="1800" b="1" i="1" dirty="0">
                <a:solidFill>
                  <a:schemeClr val="tx1"/>
                </a:solidFill>
              </a:rPr>
              <a:t>traits prédictifs </a:t>
            </a:r>
            <a:r>
              <a:rPr lang="fr-FR" sz="1800" i="1" dirty="0">
                <a:solidFill>
                  <a:schemeClr val="tx1"/>
                </a:solidFill>
              </a:rPr>
              <a:t>de:</a:t>
            </a:r>
          </a:p>
          <a:p>
            <a:pPr marL="868680" lvl="1" indent="-457200">
              <a:buFont typeface="+mj-lt"/>
              <a:buAutoNum type="alphaLcParenR"/>
            </a:pPr>
            <a:r>
              <a:rPr lang="fr-FR" sz="1800" i="1" dirty="0">
                <a:solidFill>
                  <a:schemeClr val="tx1"/>
                </a:solidFill>
              </a:rPr>
              <a:t>Taux de létalité humaine </a:t>
            </a:r>
          </a:p>
          <a:p>
            <a:pPr marL="868680" lvl="1" indent="-457200">
              <a:buFont typeface="+mj-lt"/>
              <a:buAutoNum type="alphaLcParenR"/>
            </a:pPr>
            <a:r>
              <a:rPr lang="fr-FR" sz="1800" i="1" dirty="0">
                <a:solidFill>
                  <a:schemeClr val="tx1"/>
                </a:solidFill>
              </a:rPr>
              <a:t>Étendue de la transmission interhumaine après le débordement</a:t>
            </a:r>
            <a:endParaRPr lang="en-US" sz="1800" i="1" dirty="0">
              <a:solidFill>
                <a:schemeClr val="tx1"/>
              </a:solidFill>
            </a:endParaRPr>
          </a:p>
          <a:p>
            <a:pPr marL="868680" lvl="1" indent="-457200">
              <a:buFont typeface="+mj-lt"/>
              <a:buAutoNum type="alphaLcParenR"/>
            </a:pPr>
            <a:endParaRPr lang="en-US" sz="1800" dirty="0">
              <a:solidFill>
                <a:schemeClr val="tx1"/>
              </a:solidFill>
            </a:endParaRPr>
          </a:p>
          <a:p>
            <a:pPr marL="868680" lvl="1" indent="-457200">
              <a:buFont typeface="+mj-lt"/>
              <a:buAutoNum type="alphaLcParenR"/>
            </a:pPr>
            <a:endParaRPr lang="en-US" sz="1800" dirty="0">
              <a:solidFill>
                <a:schemeClr val="tx1"/>
              </a:solidFill>
            </a:endParaRPr>
          </a:p>
          <a:p>
            <a:endParaRPr lang="en-US" sz="1800" dirty="0">
              <a:solidFill>
                <a:schemeClr val="tx1"/>
              </a:solidFill>
            </a:endParaRPr>
          </a:p>
        </p:txBody>
      </p:sp>
      <p:sp>
        <p:nvSpPr>
          <p:cNvPr id="5" name="TextBox 4"/>
          <p:cNvSpPr txBox="1"/>
          <p:nvPr/>
        </p:nvSpPr>
        <p:spPr>
          <a:xfrm>
            <a:off x="301961" y="376814"/>
            <a:ext cx="8540078" cy="1169551"/>
          </a:xfrm>
          <a:prstGeom prst="rect">
            <a:avLst/>
          </a:prstGeom>
          <a:noFill/>
        </p:spPr>
        <p:txBody>
          <a:bodyPr wrap="square" rtlCol="0">
            <a:spAutoFit/>
          </a:bodyPr>
          <a:lstStyle/>
          <a:p>
            <a:pPr algn="ctr"/>
            <a:r>
              <a:rPr lang="en-US" sz="3400" dirty="0"/>
              <a:t>Our analysis</a:t>
            </a:r>
          </a:p>
          <a:p>
            <a:pPr algn="ctr"/>
            <a:r>
              <a:rPr lang="fr-FR" sz="3600" i="1" dirty="0"/>
              <a:t>Notre analyse</a:t>
            </a:r>
            <a:endParaRPr lang="en-US" sz="3400" i="1" dirty="0"/>
          </a:p>
        </p:txBody>
      </p:sp>
    </p:spTree>
    <p:extLst>
      <p:ext uri="{BB962C8B-B14F-4D97-AF65-F5344CB8AC3E}">
        <p14:creationId xmlns:p14="http://schemas.microsoft.com/office/powerpoint/2010/main" val="2889176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490" y="1413063"/>
            <a:ext cx="8209019" cy="4031873"/>
          </a:xfrm>
          <a:prstGeom prst="rect">
            <a:avLst/>
          </a:prstGeom>
          <a:solidFill>
            <a:srgbClr val="FFFFFF"/>
          </a:solidFill>
        </p:spPr>
        <p:txBody>
          <a:bodyPr wrap="square" rtlCol="0">
            <a:spAutoFit/>
          </a:bodyPr>
          <a:lstStyle/>
          <a:p>
            <a:pPr algn="ctr"/>
            <a:r>
              <a:rPr lang="en-US" sz="3200" dirty="0"/>
              <a:t>What </a:t>
            </a:r>
            <a:r>
              <a:rPr lang="en-US" sz="3200" b="1" dirty="0"/>
              <a:t>animal traits </a:t>
            </a:r>
            <a:r>
              <a:rPr lang="en-US" sz="3200" dirty="0"/>
              <a:t>best predict human </a:t>
            </a:r>
            <a:r>
              <a:rPr lang="en-US" sz="3200" b="1" dirty="0"/>
              <a:t>case fatality rates </a:t>
            </a:r>
            <a:r>
              <a:rPr lang="en-US" sz="3200" dirty="0"/>
              <a:t>and </a:t>
            </a:r>
            <a:r>
              <a:rPr lang="en-US" sz="3200" b="1" dirty="0"/>
              <a:t>transmissibility</a:t>
            </a:r>
            <a:r>
              <a:rPr lang="en-US" sz="3200" dirty="0"/>
              <a:t> of their zoonotic viruses? </a:t>
            </a:r>
          </a:p>
          <a:p>
            <a:pPr algn="ctr"/>
            <a:endParaRPr lang="en-US" sz="3200" dirty="0"/>
          </a:p>
          <a:p>
            <a:pPr algn="ctr"/>
            <a:r>
              <a:rPr lang="fr-FR" sz="3200" i="1" dirty="0"/>
              <a:t>Quels traits animaux prédisent le mieux les taux de mortalité humaine et la transmissibilité de leurs virus zoonotiques?</a:t>
            </a:r>
            <a:endParaRPr lang="en-US" sz="3200" i="1" dirty="0"/>
          </a:p>
        </p:txBody>
      </p:sp>
    </p:spTree>
    <p:extLst>
      <p:ext uri="{BB962C8B-B14F-4D97-AF65-F5344CB8AC3E}">
        <p14:creationId xmlns:p14="http://schemas.microsoft.com/office/powerpoint/2010/main" val="809069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3517" y="96431"/>
            <a:ext cx="2386996" cy="1798837"/>
          </a:xfrm>
          <a:prstGeom prst="roundRect">
            <a:avLst/>
          </a:prstGeom>
          <a:ln/>
        </p:spPr>
        <p:style>
          <a:lnRef idx="1">
            <a:schemeClr val="accent2"/>
          </a:lnRef>
          <a:fillRef idx="2">
            <a:schemeClr val="accent2"/>
          </a:fillRef>
          <a:effectRef idx="1">
            <a:schemeClr val="accent2"/>
          </a:effectRef>
          <a:fontRef idx="minor">
            <a:schemeClr val="dk1"/>
          </a:fontRef>
        </p:style>
        <p:txBody>
          <a:bodyPr/>
          <a:lstStyle/>
          <a:p>
            <a:endParaRPr lang="en-US"/>
          </a:p>
        </p:txBody>
      </p:sp>
      <p:sp>
        <p:nvSpPr>
          <p:cNvPr id="5" name="Right Arrow 4"/>
          <p:cNvSpPr/>
          <p:nvPr/>
        </p:nvSpPr>
        <p:spPr>
          <a:xfrm>
            <a:off x="2711074" y="706444"/>
            <a:ext cx="635085"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408556" y="96431"/>
            <a:ext cx="2386996" cy="1798837"/>
          </a:xfrm>
          <a:prstGeom prst="roundRect">
            <a:avLst/>
          </a:prstGeom>
          <a:ln/>
        </p:spPr>
        <p:style>
          <a:lnRef idx="1">
            <a:schemeClr val="accent3"/>
          </a:lnRef>
          <a:fillRef idx="2">
            <a:schemeClr val="accent3"/>
          </a:fillRef>
          <a:effectRef idx="1">
            <a:schemeClr val="accent3"/>
          </a:effectRef>
          <a:fontRef idx="minor">
            <a:schemeClr val="dk1"/>
          </a:fontRef>
        </p:style>
        <p:txBody>
          <a:bodyPr/>
          <a:lstStyle/>
          <a:p>
            <a:endParaRPr lang="en-US"/>
          </a:p>
        </p:txBody>
      </p:sp>
      <p:sp>
        <p:nvSpPr>
          <p:cNvPr id="8" name="TextBox 7"/>
          <p:cNvSpPr txBox="1"/>
          <p:nvPr/>
        </p:nvSpPr>
        <p:spPr>
          <a:xfrm>
            <a:off x="3408556" y="411400"/>
            <a:ext cx="2386996" cy="1200329"/>
          </a:xfrm>
          <a:prstGeom prst="rect">
            <a:avLst/>
          </a:prstGeom>
          <a:noFill/>
        </p:spPr>
        <p:txBody>
          <a:bodyPr wrap="square" rtlCol="0">
            <a:spAutoFit/>
          </a:bodyPr>
          <a:lstStyle/>
          <a:p>
            <a:pPr algn="ctr"/>
            <a:r>
              <a:rPr lang="en-US" b="1" dirty="0"/>
              <a:t>2) Directly-transmitted virus-mammal associations</a:t>
            </a:r>
          </a:p>
        </p:txBody>
      </p:sp>
      <p:sp>
        <p:nvSpPr>
          <p:cNvPr id="9" name="Rounded Rectangle 8"/>
          <p:cNvSpPr/>
          <p:nvPr/>
        </p:nvSpPr>
        <p:spPr>
          <a:xfrm>
            <a:off x="6645281" y="89405"/>
            <a:ext cx="2386996" cy="1798837"/>
          </a:xfrm>
          <a:prstGeom prst="roundRect">
            <a:avLst/>
          </a:prstGeom>
          <a:ln w="38100" cmpd="sng">
            <a:solidFill>
              <a:srgbClr val="660066"/>
            </a:solidFill>
          </a:ln>
        </p:spPr>
        <p:style>
          <a:lnRef idx="1">
            <a:schemeClr val="accent5"/>
          </a:lnRef>
          <a:fillRef idx="2">
            <a:schemeClr val="accent5"/>
          </a:fillRef>
          <a:effectRef idx="1">
            <a:schemeClr val="accent5"/>
          </a:effectRef>
          <a:fontRef idx="minor">
            <a:schemeClr val="dk1"/>
          </a:fontRef>
        </p:style>
        <p:txBody>
          <a:bodyPr/>
          <a:lstStyle/>
          <a:p>
            <a:endParaRPr lang="en-US"/>
          </a:p>
        </p:txBody>
      </p:sp>
      <p:sp>
        <p:nvSpPr>
          <p:cNvPr id="10" name="Rounded Rectangle 9"/>
          <p:cNvSpPr/>
          <p:nvPr/>
        </p:nvSpPr>
        <p:spPr>
          <a:xfrm>
            <a:off x="6694461" y="4969536"/>
            <a:ext cx="2386996" cy="1798837"/>
          </a:xfrm>
          <a:prstGeom prst="roundRect">
            <a:avLst/>
          </a:prstGeom>
          <a:ln w="38100" cmpd="sng">
            <a:solidFill>
              <a:srgbClr val="660066"/>
            </a:solidFill>
          </a:ln>
        </p:spPr>
        <p:style>
          <a:lnRef idx="1">
            <a:schemeClr val="accent4"/>
          </a:lnRef>
          <a:fillRef idx="2">
            <a:schemeClr val="accent4"/>
          </a:fillRef>
          <a:effectRef idx="1">
            <a:schemeClr val="accent4"/>
          </a:effectRef>
          <a:fontRef idx="minor">
            <a:schemeClr val="dk1"/>
          </a:fontRef>
        </p:style>
        <p:txBody>
          <a:bodyPr/>
          <a:lstStyle/>
          <a:p>
            <a:endParaRPr lang="en-US"/>
          </a:p>
        </p:txBody>
      </p:sp>
      <p:sp>
        <p:nvSpPr>
          <p:cNvPr id="11" name="TextBox 10"/>
          <p:cNvSpPr txBox="1"/>
          <p:nvPr/>
        </p:nvSpPr>
        <p:spPr>
          <a:xfrm>
            <a:off x="6521574" y="595688"/>
            <a:ext cx="2634409" cy="646331"/>
          </a:xfrm>
          <a:prstGeom prst="rect">
            <a:avLst/>
          </a:prstGeom>
          <a:noFill/>
        </p:spPr>
        <p:txBody>
          <a:bodyPr wrap="square" rtlCol="0">
            <a:spAutoFit/>
          </a:bodyPr>
          <a:lstStyle/>
          <a:p>
            <a:pPr algn="ctr"/>
            <a:r>
              <a:rPr lang="en-US" b="1" dirty="0"/>
              <a:t>3) Reservoir/spillover hosts</a:t>
            </a:r>
            <a:endParaRPr lang="en-US" dirty="0"/>
          </a:p>
        </p:txBody>
      </p:sp>
      <p:sp>
        <p:nvSpPr>
          <p:cNvPr id="12" name="TextBox 11"/>
          <p:cNvSpPr txBox="1"/>
          <p:nvPr/>
        </p:nvSpPr>
        <p:spPr>
          <a:xfrm>
            <a:off x="6707973" y="5201431"/>
            <a:ext cx="2349084" cy="1200329"/>
          </a:xfrm>
          <a:prstGeom prst="rect">
            <a:avLst/>
          </a:prstGeom>
          <a:noFill/>
        </p:spPr>
        <p:txBody>
          <a:bodyPr wrap="square" rtlCol="0">
            <a:spAutoFit/>
          </a:bodyPr>
          <a:lstStyle/>
          <a:p>
            <a:pPr algn="ctr"/>
            <a:r>
              <a:rPr lang="en-US" b="1" dirty="0"/>
              <a:t>6) Predicted human:</a:t>
            </a:r>
          </a:p>
          <a:p>
            <a:pPr algn="ctr"/>
            <a:r>
              <a:rPr lang="en-US" dirty="0"/>
              <a:t>-case fatality rate</a:t>
            </a:r>
          </a:p>
          <a:p>
            <a:pPr algn="ctr"/>
            <a:r>
              <a:rPr lang="en-US" dirty="0"/>
              <a:t>-transmissibility</a:t>
            </a:r>
          </a:p>
        </p:txBody>
      </p:sp>
      <p:sp>
        <p:nvSpPr>
          <p:cNvPr id="13" name="Right Arrow 12"/>
          <p:cNvSpPr/>
          <p:nvPr/>
        </p:nvSpPr>
        <p:spPr>
          <a:xfrm>
            <a:off x="5916108" y="706444"/>
            <a:ext cx="635085"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6656549" y="2536638"/>
            <a:ext cx="2386996" cy="1798837"/>
          </a:xfrm>
          <a:prstGeom prst="roundRect">
            <a:avLst/>
          </a:prstGeom>
          <a:ln w="38100" cmpd="sng">
            <a:solidFill>
              <a:srgbClr val="660066"/>
            </a:solidFill>
          </a:ln>
        </p:spPr>
        <p:style>
          <a:lnRef idx="1">
            <a:schemeClr val="accent5"/>
          </a:lnRef>
          <a:fillRef idx="2">
            <a:schemeClr val="accent5"/>
          </a:fillRef>
          <a:effectRef idx="1">
            <a:schemeClr val="accent5"/>
          </a:effectRef>
          <a:fontRef idx="minor">
            <a:schemeClr val="dk1"/>
          </a:fontRef>
        </p:style>
        <p:txBody>
          <a:bodyPr/>
          <a:lstStyle/>
          <a:p>
            <a:endParaRPr lang="en-US"/>
          </a:p>
        </p:txBody>
      </p:sp>
      <p:sp>
        <p:nvSpPr>
          <p:cNvPr id="15" name="TextBox 14"/>
          <p:cNvSpPr txBox="1"/>
          <p:nvPr/>
        </p:nvSpPr>
        <p:spPr>
          <a:xfrm>
            <a:off x="6680949" y="2796297"/>
            <a:ext cx="2337816" cy="1200329"/>
          </a:xfrm>
          <a:prstGeom prst="rect">
            <a:avLst/>
          </a:prstGeom>
          <a:noFill/>
        </p:spPr>
        <p:txBody>
          <a:bodyPr wrap="square" rtlCol="0">
            <a:spAutoFit/>
          </a:bodyPr>
          <a:lstStyle/>
          <a:p>
            <a:pPr algn="ctr"/>
            <a:r>
              <a:rPr lang="en-US" b="1" dirty="0"/>
              <a:t>4) Collected:</a:t>
            </a:r>
          </a:p>
          <a:p>
            <a:pPr algn="ctr"/>
            <a:r>
              <a:rPr lang="en-US" dirty="0"/>
              <a:t>-host predictors</a:t>
            </a:r>
          </a:p>
          <a:p>
            <a:pPr algn="ctr"/>
            <a:r>
              <a:rPr lang="en-US" b="1" dirty="0"/>
              <a:t>-zoonotic risk metrics</a:t>
            </a:r>
          </a:p>
        </p:txBody>
      </p:sp>
      <p:sp>
        <p:nvSpPr>
          <p:cNvPr id="16" name="Right Arrow 15"/>
          <p:cNvSpPr/>
          <p:nvPr/>
        </p:nvSpPr>
        <p:spPr>
          <a:xfrm rot="5400000">
            <a:off x="7633140" y="1967778"/>
            <a:ext cx="548410"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3369732" y="2023169"/>
            <a:ext cx="2386996" cy="1798837"/>
          </a:xfrm>
          <a:prstGeom prst="roundRect">
            <a:avLst/>
          </a:prstGeom>
          <a:ln w="38100" cmpd="sng">
            <a:solidFill>
              <a:srgbClr val="660066"/>
            </a:solidFill>
          </a:ln>
        </p:spPr>
        <p:style>
          <a:lnRef idx="1">
            <a:schemeClr val="accent3"/>
          </a:lnRef>
          <a:fillRef idx="2">
            <a:schemeClr val="accent3"/>
          </a:fillRef>
          <a:effectRef idx="1">
            <a:schemeClr val="accent3"/>
          </a:effectRef>
          <a:fontRef idx="minor">
            <a:schemeClr val="dk1"/>
          </a:fontRef>
        </p:style>
        <p:txBody>
          <a:bodyPr/>
          <a:lstStyle/>
          <a:p>
            <a:endParaRPr lang="en-US"/>
          </a:p>
        </p:txBody>
      </p:sp>
      <p:sp>
        <p:nvSpPr>
          <p:cNvPr id="18" name="TextBox 17"/>
          <p:cNvSpPr txBox="1"/>
          <p:nvPr/>
        </p:nvSpPr>
        <p:spPr>
          <a:xfrm>
            <a:off x="3369732" y="2090827"/>
            <a:ext cx="2386996" cy="1723549"/>
          </a:xfrm>
          <a:prstGeom prst="rect">
            <a:avLst/>
          </a:prstGeom>
          <a:noFill/>
        </p:spPr>
        <p:txBody>
          <a:bodyPr wrap="square" rtlCol="0">
            <a:spAutoFit/>
          </a:bodyPr>
          <a:lstStyle/>
          <a:p>
            <a:pPr algn="ctr"/>
            <a:r>
              <a:rPr lang="en-US" b="1" dirty="0"/>
              <a:t>5) 94 unique zoonotic outcomes (grouped by host order) for spillover hosts</a:t>
            </a:r>
          </a:p>
          <a:p>
            <a:pPr algn="ctr"/>
            <a:r>
              <a:rPr lang="en-US" sz="1600" dirty="0"/>
              <a:t>(66 unique viruses)</a:t>
            </a:r>
          </a:p>
        </p:txBody>
      </p:sp>
      <p:sp>
        <p:nvSpPr>
          <p:cNvPr id="20" name="Right Arrow 19"/>
          <p:cNvSpPr/>
          <p:nvPr/>
        </p:nvSpPr>
        <p:spPr>
          <a:xfrm rot="10800000">
            <a:off x="5833731" y="2934298"/>
            <a:ext cx="635085"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2905913">
            <a:off x="5556579" y="4132738"/>
            <a:ext cx="1371600" cy="484632"/>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53517" y="685662"/>
            <a:ext cx="2386996" cy="892552"/>
          </a:xfrm>
          <a:prstGeom prst="rect">
            <a:avLst/>
          </a:prstGeom>
          <a:noFill/>
        </p:spPr>
        <p:txBody>
          <a:bodyPr wrap="square" rtlCol="0">
            <a:spAutoFit/>
          </a:bodyPr>
          <a:lstStyle/>
          <a:p>
            <a:pPr algn="ctr"/>
            <a:r>
              <a:rPr lang="en-US" b="1" dirty="0"/>
              <a:t>1) Olival et al. 2017 virus-host database</a:t>
            </a:r>
          </a:p>
          <a:p>
            <a:pPr algn="ctr"/>
            <a:endParaRPr lang="en-US" sz="1600" dirty="0"/>
          </a:p>
        </p:txBody>
      </p:sp>
      <p:sp>
        <p:nvSpPr>
          <p:cNvPr id="3" name="TextBox 2"/>
          <p:cNvSpPr txBox="1"/>
          <p:nvPr/>
        </p:nvSpPr>
        <p:spPr>
          <a:xfrm>
            <a:off x="31812" y="3985609"/>
            <a:ext cx="5645944" cy="2862322"/>
          </a:xfrm>
          <a:prstGeom prst="rect">
            <a:avLst/>
          </a:prstGeom>
          <a:solidFill>
            <a:srgbClr val="FFFFFF"/>
          </a:solidFill>
        </p:spPr>
        <p:txBody>
          <a:bodyPr wrap="square" rtlCol="0">
            <a:spAutoFit/>
          </a:bodyPr>
          <a:lstStyle/>
          <a:p>
            <a:pPr marL="342900" indent="-342900">
              <a:buFont typeface="Arial" panose="020B0604020202020204" pitchFamily="34" charset="0"/>
              <a:buChar char="•"/>
            </a:pPr>
            <a:r>
              <a:rPr lang="en-US" sz="2000" b="1" dirty="0"/>
              <a:t>Grouped </a:t>
            </a:r>
            <a:r>
              <a:rPr lang="en-US" sz="2000" dirty="0"/>
              <a:t>case fatality rate and transmissibility </a:t>
            </a:r>
            <a:r>
              <a:rPr lang="en-US" sz="2000" b="1" dirty="0"/>
              <a:t>by host order</a:t>
            </a:r>
          </a:p>
          <a:p>
            <a:r>
              <a:rPr lang="fr-FR" sz="2000" i="1" dirty="0"/>
              <a:t>Taux de mortalité et transmissibilité des cas </a:t>
            </a:r>
            <a:r>
              <a:rPr lang="fr-FR" sz="2000" b="1" i="1" dirty="0"/>
              <a:t>groupés par ordre de l'hôte </a:t>
            </a:r>
            <a:endParaRPr lang="en-US" sz="2000" b="1" dirty="0"/>
          </a:p>
          <a:p>
            <a:pPr marL="342900" indent="-342900">
              <a:buFont typeface="Arial" panose="020B0604020202020204" pitchFamily="34" charset="0"/>
              <a:buChar char="•"/>
            </a:pPr>
            <a:r>
              <a:rPr lang="en-US" sz="2000" dirty="0"/>
              <a:t>Focused on </a:t>
            </a:r>
            <a:r>
              <a:rPr lang="en-US" sz="2000" b="1" dirty="0"/>
              <a:t>directly-transmitted zoonoses </a:t>
            </a:r>
            <a:r>
              <a:rPr lang="en-US" sz="2000" dirty="0"/>
              <a:t>from </a:t>
            </a:r>
            <a:r>
              <a:rPr lang="en-US" sz="2000" b="1" dirty="0"/>
              <a:t>reservoir and spillover hosts </a:t>
            </a:r>
          </a:p>
          <a:p>
            <a:r>
              <a:rPr lang="fr-FR" sz="2000" i="1" dirty="0"/>
              <a:t>Centré sur les </a:t>
            </a:r>
            <a:r>
              <a:rPr lang="fr-FR" sz="2000" b="1" i="1" dirty="0"/>
              <a:t>zoonoses directement transmises </a:t>
            </a:r>
            <a:r>
              <a:rPr lang="fr-FR" sz="2000" i="1" dirty="0"/>
              <a:t>par </a:t>
            </a:r>
            <a:r>
              <a:rPr lang="fr-FR" sz="2000" b="1" i="1" dirty="0"/>
              <a:t>les réservoirs et les retombées hôtes</a:t>
            </a:r>
            <a:endParaRPr lang="en-US" sz="2000" b="1" dirty="0"/>
          </a:p>
        </p:txBody>
      </p:sp>
    </p:spTree>
    <p:extLst>
      <p:ext uri="{BB962C8B-B14F-4D97-AF65-F5344CB8AC3E}">
        <p14:creationId xmlns:p14="http://schemas.microsoft.com/office/powerpoint/2010/main" val="474907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8506" y="367855"/>
            <a:ext cx="8566988" cy="1200329"/>
          </a:xfrm>
          <a:prstGeom prst="rect">
            <a:avLst/>
          </a:prstGeom>
          <a:noFill/>
        </p:spPr>
        <p:txBody>
          <a:bodyPr wrap="square" rtlCol="0">
            <a:spAutoFit/>
          </a:bodyPr>
          <a:lstStyle/>
          <a:p>
            <a:pPr algn="ctr"/>
            <a:r>
              <a:rPr lang="en-US" sz="2400" dirty="0"/>
              <a:t>The most </a:t>
            </a:r>
            <a:r>
              <a:rPr lang="en-US" sz="2400" b="1" dirty="0"/>
              <a:t>distantly related hosts </a:t>
            </a:r>
            <a:r>
              <a:rPr lang="en-US" sz="2400" dirty="0"/>
              <a:t>harbor </a:t>
            </a:r>
          </a:p>
          <a:p>
            <a:pPr algn="ctr"/>
            <a:r>
              <a:rPr lang="en-US" sz="2400" dirty="0"/>
              <a:t>the most </a:t>
            </a:r>
            <a:r>
              <a:rPr lang="en-US" sz="2400" b="1" dirty="0"/>
              <a:t>virulent viruses</a:t>
            </a:r>
            <a:br>
              <a:rPr lang="en-US" sz="2400" dirty="0"/>
            </a:br>
            <a:r>
              <a:rPr lang="en-US" sz="2400" i="1" dirty="0"/>
              <a:t>Le port </a:t>
            </a:r>
            <a:r>
              <a:rPr lang="en-US" sz="2400" i="1" dirty="0" err="1"/>
              <a:t>hôte</a:t>
            </a:r>
            <a:r>
              <a:rPr lang="en-US" sz="2400" i="1" dirty="0"/>
              <a:t> le plus </a:t>
            </a:r>
            <a:r>
              <a:rPr lang="en-US" sz="2400" i="1" dirty="0" err="1"/>
              <a:t>éloigné</a:t>
            </a:r>
            <a:r>
              <a:rPr lang="en-US" sz="2400" i="1" dirty="0"/>
              <a:t> les virus les plus </a:t>
            </a:r>
            <a:r>
              <a:rPr lang="en-US" sz="2400" i="1" dirty="0" err="1"/>
              <a:t>virulents</a:t>
            </a:r>
            <a:r>
              <a:rPr lang="en-US" sz="2400" b="1" i="1" dirty="0"/>
              <a:t>  </a:t>
            </a:r>
          </a:p>
        </p:txBody>
      </p:sp>
      <p:pic>
        <p:nvPicPr>
          <p:cNvPr id="3" name="Picture 2" descr="A picture containing clock&#10;&#10;Description automatically generated">
            <a:extLst>
              <a:ext uri="{FF2B5EF4-FFF2-40B4-BE49-F238E27FC236}">
                <a16:creationId xmlns:a16="http://schemas.microsoft.com/office/drawing/2014/main" id="{E4B8872B-B839-574C-8B90-DE2AAD299B32}"/>
              </a:ext>
            </a:extLst>
          </p:cNvPr>
          <p:cNvPicPr>
            <a:picLocks noChangeAspect="1"/>
          </p:cNvPicPr>
          <p:nvPr/>
        </p:nvPicPr>
        <p:blipFill>
          <a:blip r:embed="rId3"/>
          <a:stretch>
            <a:fillRect/>
          </a:stretch>
        </p:blipFill>
        <p:spPr>
          <a:xfrm>
            <a:off x="1304483" y="1803860"/>
            <a:ext cx="6309360" cy="3980319"/>
          </a:xfrm>
          <a:prstGeom prst="rect">
            <a:avLst/>
          </a:prstGeom>
        </p:spPr>
      </p:pic>
      <p:sp>
        <p:nvSpPr>
          <p:cNvPr id="4" name="TextBox 3">
            <a:extLst>
              <a:ext uri="{FF2B5EF4-FFF2-40B4-BE49-F238E27FC236}">
                <a16:creationId xmlns:a16="http://schemas.microsoft.com/office/drawing/2014/main" id="{E6D86B18-9D6E-E948-8C4E-50AB64E9A031}"/>
              </a:ext>
            </a:extLst>
          </p:cNvPr>
          <p:cNvSpPr txBox="1"/>
          <p:nvPr/>
        </p:nvSpPr>
        <p:spPr>
          <a:xfrm>
            <a:off x="1304483" y="5768241"/>
            <a:ext cx="6309360" cy="646331"/>
          </a:xfrm>
          <a:prstGeom prst="rect">
            <a:avLst/>
          </a:prstGeom>
          <a:solidFill>
            <a:schemeClr val="bg1"/>
          </a:solidFill>
        </p:spPr>
        <p:txBody>
          <a:bodyPr wrap="square" rtlCol="0">
            <a:spAutoFit/>
          </a:bodyPr>
          <a:lstStyle/>
          <a:p>
            <a:pPr algn="ctr"/>
            <a:r>
              <a:rPr lang="en-US" i="1" dirty="0"/>
              <a:t>distance </a:t>
            </a:r>
            <a:r>
              <a:rPr lang="en-US" i="1" dirty="0" err="1"/>
              <a:t>phylogénétique</a:t>
            </a:r>
            <a:r>
              <a:rPr lang="en-US" i="1" dirty="0"/>
              <a:t> </a:t>
            </a:r>
            <a:r>
              <a:rPr lang="en-US" i="1" dirty="0" err="1"/>
              <a:t>maximale</a:t>
            </a:r>
            <a:r>
              <a:rPr lang="en-US" i="1" dirty="0"/>
              <a:t> de </a:t>
            </a:r>
            <a:r>
              <a:rPr lang="en-US" i="1" dirty="0" err="1"/>
              <a:t>l'hôte</a:t>
            </a:r>
            <a:r>
              <a:rPr lang="en-US" i="1" dirty="0"/>
              <a:t> par rapport aux </a:t>
            </a:r>
            <a:r>
              <a:rPr lang="en-US" i="1" dirty="0" err="1"/>
              <a:t>humains</a:t>
            </a:r>
            <a:endParaRPr lang="en-US" i="1" dirty="0"/>
          </a:p>
        </p:txBody>
      </p:sp>
      <p:sp>
        <p:nvSpPr>
          <p:cNvPr id="8" name="TextBox 7">
            <a:extLst>
              <a:ext uri="{FF2B5EF4-FFF2-40B4-BE49-F238E27FC236}">
                <a16:creationId xmlns:a16="http://schemas.microsoft.com/office/drawing/2014/main" id="{30B4BDE3-1B4B-7443-801B-EDA7F08D25B9}"/>
              </a:ext>
            </a:extLst>
          </p:cNvPr>
          <p:cNvSpPr txBox="1"/>
          <p:nvPr/>
        </p:nvSpPr>
        <p:spPr>
          <a:xfrm rot="16200000">
            <a:off x="-1145072" y="3924551"/>
            <a:ext cx="4610715" cy="369332"/>
          </a:xfrm>
          <a:prstGeom prst="rect">
            <a:avLst/>
          </a:prstGeom>
          <a:solidFill>
            <a:schemeClr val="bg1"/>
          </a:solidFill>
        </p:spPr>
        <p:txBody>
          <a:bodyPr wrap="square" rtlCol="0">
            <a:spAutoFit/>
          </a:bodyPr>
          <a:lstStyle/>
          <a:p>
            <a:pPr algn="ctr"/>
            <a:r>
              <a:rPr lang="fr-FR" dirty="0"/>
              <a:t>Effet sur le taux de létalité humaine</a:t>
            </a:r>
            <a:endParaRPr lang="en-US" dirty="0"/>
          </a:p>
        </p:txBody>
      </p:sp>
    </p:spTree>
    <p:extLst>
      <p:ext uri="{BB962C8B-B14F-4D97-AF65-F5344CB8AC3E}">
        <p14:creationId xmlns:p14="http://schemas.microsoft.com/office/powerpoint/2010/main" val="36498035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Apothecary.thmx</Template>
  <TotalTime>14816</TotalTime>
  <Words>3049</Words>
  <Application>Microsoft Macintosh PowerPoint</Application>
  <PresentationFormat>On-screen Show (4:3)</PresentationFormat>
  <Paragraphs>325</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Book Antiqua</vt:lpstr>
      <vt:lpstr>Calibri</vt:lpstr>
      <vt:lpstr>Century Gothic</vt:lpstr>
      <vt:lpstr>Apothecary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Middlebury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Guth</dc:creator>
  <cp:lastModifiedBy>Sarah Guth</cp:lastModifiedBy>
  <cp:revision>216</cp:revision>
  <dcterms:created xsi:type="dcterms:W3CDTF">2019-02-28T13:41:30Z</dcterms:created>
  <dcterms:modified xsi:type="dcterms:W3CDTF">2020-01-14T09:55:11Z</dcterms:modified>
</cp:coreProperties>
</file>